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3"/>
  </p:notesMasterIdLst>
  <p:handoutMasterIdLst>
    <p:handoutMasterId r:id="rId34"/>
  </p:handoutMasterIdLst>
  <p:sldIdLst>
    <p:sldId id="277" r:id="rId3"/>
    <p:sldId id="256" r:id="rId4"/>
    <p:sldId id="266" r:id="rId5"/>
    <p:sldId id="257" r:id="rId6"/>
    <p:sldId id="267" r:id="rId7"/>
    <p:sldId id="276" r:id="rId8"/>
    <p:sldId id="282" r:id="rId9"/>
    <p:sldId id="283" r:id="rId10"/>
    <p:sldId id="284" r:id="rId11"/>
    <p:sldId id="285" r:id="rId12"/>
    <p:sldId id="264" r:id="rId13"/>
    <p:sldId id="259" r:id="rId14"/>
    <p:sldId id="288" r:id="rId15"/>
    <p:sldId id="265" r:id="rId16"/>
    <p:sldId id="269" r:id="rId17"/>
    <p:sldId id="289" r:id="rId18"/>
    <p:sldId id="262" r:id="rId19"/>
    <p:sldId id="268" r:id="rId20"/>
    <p:sldId id="263" r:id="rId21"/>
    <p:sldId id="274" r:id="rId22"/>
    <p:sldId id="279" r:id="rId23"/>
    <p:sldId id="280" r:id="rId24"/>
    <p:sldId id="281" r:id="rId25"/>
    <p:sldId id="273" r:id="rId26"/>
    <p:sldId id="270" r:id="rId27"/>
    <p:sldId id="272" r:id="rId28"/>
    <p:sldId id="278" r:id="rId29"/>
    <p:sldId id="286" r:id="rId30"/>
    <p:sldId id="287" r:id="rId31"/>
    <p:sldId id="275" r:id="rId32"/>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77"/>
            <p14:sldId id="256"/>
          </p14:sldIdLst>
        </p14:section>
        <p14:section name="Design, Impress, Work Together" id="{B9B51309-D148-4332-87C2-07BE32FBCA3B}">
          <p14:sldIdLst>
            <p14:sldId id="266"/>
            <p14:sldId id="257"/>
            <p14:sldId id="267"/>
            <p14:sldId id="276"/>
            <p14:sldId id="282"/>
            <p14:sldId id="283"/>
            <p14:sldId id="284"/>
            <p14:sldId id="285"/>
            <p14:sldId id="264"/>
            <p14:sldId id="259"/>
            <p14:sldId id="288"/>
            <p14:sldId id="265"/>
            <p14:sldId id="269"/>
            <p14:sldId id="289"/>
            <p14:sldId id="262"/>
            <p14:sldId id="268"/>
          </p14:sldIdLst>
        </p14:section>
        <p14:section name="Learn More" id="{2CC34DB2-6590-42C0-AD4B-A04C6060184E}">
          <p14:sldIdLst>
            <p14:sldId id="263"/>
            <p14:sldId id="274"/>
            <p14:sldId id="279"/>
            <p14:sldId id="280"/>
            <p14:sldId id="281"/>
            <p14:sldId id="273"/>
            <p14:sldId id="270"/>
            <p14:sldId id="272"/>
            <p14:sldId id="278"/>
            <p14:sldId id="286"/>
            <p14:sldId id="287"/>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9" autoAdjust="0"/>
    <p:restoredTop sz="82002" autoAdjust="0"/>
  </p:normalViewPr>
  <p:slideViewPr>
    <p:cSldViewPr snapToGrid="0">
      <p:cViewPr varScale="1">
        <p:scale>
          <a:sx n="68" d="100"/>
          <a:sy n="68" d="100"/>
        </p:scale>
        <p:origin x="424" y="5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177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4" y="0"/>
            <a:ext cx="2945659" cy="495427"/>
          </a:xfrm>
          <a:prstGeom prst="rect">
            <a:avLst/>
          </a:prstGeom>
        </p:spPr>
        <p:txBody>
          <a:bodyPr vert="horz" lIns="91440" tIns="45720" rIns="91440" bIns="45720" rtlCol="0"/>
          <a:lstStyle>
            <a:lvl1pPr algn="r">
              <a:defRPr sz="1200"/>
            </a:lvl1pPr>
          </a:lstStyle>
          <a:p>
            <a:fld id="{08E05E3C-D68E-400A-B5AC-2C5FEFC50175}" type="datetimeFigureOut">
              <a:rPr lang="en-US" smtClean="0"/>
              <a:t>1/13/2023</a:t>
            </a:fld>
            <a:endParaRPr lang="en-US"/>
          </a:p>
        </p:txBody>
      </p:sp>
      <p:sp>
        <p:nvSpPr>
          <p:cNvPr id="4" name="Footer Placeholder 3"/>
          <p:cNvSpPr>
            <a:spLocks noGrp="1"/>
          </p:cNvSpPr>
          <p:nvPr>
            <p:ph type="ftr" sz="quarter" idx="2"/>
          </p:nvPr>
        </p:nvSpPr>
        <p:spPr>
          <a:xfrm>
            <a:off x="1"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378824"/>
            <a:ext cx="2945659" cy="495426"/>
          </a:xfrm>
          <a:prstGeom prst="rect">
            <a:avLst/>
          </a:prstGeom>
        </p:spPr>
        <p:txBody>
          <a:bodyPr vert="horz" lIns="91440" tIns="45720" rIns="91440" bIns="45720" rtlCol="0" anchor="b"/>
          <a:lstStyle>
            <a:lvl1pPr algn="r">
              <a:defRPr sz="1200"/>
            </a:lvl1pPr>
          </a:lstStyle>
          <a:p>
            <a:fld id="{6673CB69-4125-4277-80CF-C7CB39A28950}" type="slidenum">
              <a:rPr lang="en-US" smtClean="0"/>
              <a:t>‹#›</a:t>
            </a:fld>
            <a:endParaRPr lang="en-US"/>
          </a:p>
        </p:txBody>
      </p:sp>
    </p:spTree>
    <p:extLst>
      <p:ext uri="{BB962C8B-B14F-4D97-AF65-F5344CB8AC3E}">
        <p14:creationId xmlns:p14="http://schemas.microsoft.com/office/powerpoint/2010/main" val="2249075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0"/>
            <a:ext cx="2945659" cy="495427"/>
          </a:xfrm>
          <a:prstGeom prst="rect">
            <a:avLst/>
          </a:prstGeom>
        </p:spPr>
        <p:txBody>
          <a:bodyPr vert="horz" lIns="91440" tIns="45720" rIns="91440" bIns="45720" rtlCol="0"/>
          <a:lstStyle>
            <a:lvl1pPr algn="r">
              <a:defRPr sz="1200"/>
            </a:lvl1pPr>
          </a:lstStyle>
          <a:p>
            <a:fld id="{EC13577B-6902-467D-A26C-08A0DD5E4E03}" type="datetimeFigureOut">
              <a:rPr lang="en-US" smtClean="0"/>
              <a:t>1/13/2023</a:t>
            </a:fld>
            <a:endParaRPr lang="en-US"/>
          </a:p>
        </p:txBody>
      </p:sp>
      <p:sp>
        <p:nvSpPr>
          <p:cNvPr id="4" name="Slide Image Placeholder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4"/>
            <a:ext cx="2945659" cy="495426"/>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powermapper.com/blog/post/Usability-Disasters.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en.wikipedia.org/wiki/Air_Inter_Flight_148#cite_note-Mayday-3" TargetMode="External"/><Relationship Id="rId5" Type="http://schemas.openxmlformats.org/officeDocument/2006/relationships/hyperlink" Target="http://en.wikipedia.org/wiki/Air_Inter_Flight_148#cite_note-BEA-1" TargetMode="External"/><Relationship Id="rId4" Type="http://schemas.openxmlformats.org/officeDocument/2006/relationships/hyperlink" Target="http://en.wikipedia.org/wiki/Bureau_d'Enqu%C3%AAtes_et_d'Analyses_pour_la_S%C3%A9curit%C3%A9_de_l'Aviation_Civil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usefulusability.com/7-reasons-why-you-can%E2%80%99t-sell-usabilit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ackoverflow.com/questions/395247/examples-of-usability-disaster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35075"/>
            <a:ext cx="5921375" cy="3330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414556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Many voters associated the second block of candidates and the second hole in the ballot--erroneously voting for the Reform Party.</a:t>
            </a:r>
            <a:endParaRPr lang="en-US" sz="1400" b="1"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914168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http://blog.powermapper.com/blog/post/Usability-Disasters.aspx</a:t>
            </a:r>
            <a:endParaRPr lang="en-US" dirty="0"/>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tooltip="Bureau d'Enquêtes et d'Analyses pour la Sécurité de l'Aviation Civile"/>
              </a:rPr>
              <a:t>Bureau </a:t>
            </a:r>
            <a:r>
              <a:rPr lang="en-US" sz="1200" b="0" i="0" u="none" strike="noStrike" kern="1200" dirty="0" err="1">
                <a:solidFill>
                  <a:schemeClr val="tx1"/>
                </a:solidFill>
                <a:effectLst/>
                <a:latin typeface="+mn-lt"/>
                <a:ea typeface="+mn-ea"/>
                <a:cs typeface="+mn-cs"/>
                <a:hlinkClick r:id="rId4" tooltip="Bureau d'Enquêtes et d'Analyses pour la Sécurité de l'Aviation Civile"/>
              </a:rPr>
              <a:t>d'Enquêtes</a:t>
            </a:r>
            <a:r>
              <a:rPr lang="en-US" sz="1200" b="0" i="0" u="none" strike="noStrike" kern="1200" dirty="0">
                <a:solidFill>
                  <a:schemeClr val="tx1"/>
                </a:solidFill>
                <a:effectLst/>
                <a:latin typeface="+mn-lt"/>
                <a:ea typeface="+mn-ea"/>
                <a:cs typeface="+mn-cs"/>
                <a:hlinkClick r:id="rId4" tooltip="Bureau d'Enquêtes et d'Analyses pour la Sécurité de l'Aviation Civile"/>
              </a:rPr>
              <a:t> et </a:t>
            </a:r>
            <a:r>
              <a:rPr lang="en-US" sz="1200" b="0" i="0" u="none" strike="noStrike" kern="1200" dirty="0" err="1">
                <a:solidFill>
                  <a:schemeClr val="tx1"/>
                </a:solidFill>
                <a:effectLst/>
                <a:latin typeface="+mn-lt"/>
                <a:ea typeface="+mn-ea"/>
                <a:cs typeface="+mn-cs"/>
                <a:hlinkClick r:id="rId4" tooltip="Bureau d'Enquêtes et d'Analyses pour la Sécurité de l'Aviation Civile"/>
              </a:rPr>
              <a:t>d'Analyses</a:t>
            </a:r>
            <a:r>
              <a:rPr lang="en-US" sz="1200" b="0" i="0" u="none" strike="noStrike" kern="1200" dirty="0">
                <a:solidFill>
                  <a:schemeClr val="tx1"/>
                </a:solidFill>
                <a:effectLst/>
                <a:latin typeface="+mn-lt"/>
                <a:ea typeface="+mn-ea"/>
                <a:cs typeface="+mn-cs"/>
                <a:hlinkClick r:id="rId4" tooltip="Bureau d'Enquêtes et d'Analyses pour la Sécurité de l'Aviation Civile"/>
              </a:rPr>
              <a:t> pour la </a:t>
            </a:r>
            <a:r>
              <a:rPr lang="en-US" sz="1200" b="0" i="0" u="none" strike="noStrike" kern="1200" dirty="0" err="1">
                <a:solidFill>
                  <a:schemeClr val="tx1"/>
                </a:solidFill>
                <a:effectLst/>
                <a:latin typeface="+mn-lt"/>
                <a:ea typeface="+mn-ea"/>
                <a:cs typeface="+mn-cs"/>
                <a:hlinkClick r:id="rId4" tooltip="Bureau d'Enquêtes et d'Analyses pour la Sécurité de l'Aviation Civile"/>
              </a:rPr>
              <a:t>Sécurité</a:t>
            </a:r>
            <a:r>
              <a:rPr lang="en-US" sz="1200" b="0" i="0" u="none" strike="noStrike" kern="1200" dirty="0">
                <a:solidFill>
                  <a:schemeClr val="tx1"/>
                </a:solidFill>
                <a:effectLst/>
                <a:latin typeface="+mn-lt"/>
                <a:ea typeface="+mn-ea"/>
                <a:cs typeface="+mn-cs"/>
                <a:hlinkClick r:id="rId4" tooltip="Bureau d'Enquêtes et d'Analyses pour la Sécurité de l'Aviation Civile"/>
              </a:rPr>
              <a:t> de </a:t>
            </a:r>
            <a:r>
              <a:rPr lang="en-US" sz="1200" b="0" i="0" u="none" strike="noStrike" kern="1200" dirty="0" err="1">
                <a:solidFill>
                  <a:schemeClr val="tx1"/>
                </a:solidFill>
                <a:effectLst/>
                <a:latin typeface="+mn-lt"/>
                <a:ea typeface="+mn-ea"/>
                <a:cs typeface="+mn-cs"/>
                <a:hlinkClick r:id="rId4" tooltip="Bureau d'Enquêtes et d'Analyses pour la Sécurité de l'Aviation Civile"/>
              </a:rPr>
              <a:t>l'Aviation</a:t>
            </a:r>
            <a:r>
              <a:rPr lang="en-US" sz="1200" b="0" i="0" u="none" strike="noStrike" kern="1200" dirty="0">
                <a:solidFill>
                  <a:schemeClr val="tx1"/>
                </a:solidFill>
                <a:effectLst/>
                <a:latin typeface="+mn-lt"/>
                <a:ea typeface="+mn-ea"/>
                <a:cs typeface="+mn-cs"/>
                <a:hlinkClick r:id="rId4" tooltip="Bureau d'Enquêtes et d'Analyses pour la Sécurité de l'Aviation Civile"/>
              </a:rPr>
              <a:t> </a:t>
            </a:r>
            <a:r>
              <a:rPr lang="en-US" sz="1200" b="0" i="0" u="none" strike="noStrike" kern="1200" dirty="0" err="1">
                <a:solidFill>
                  <a:schemeClr val="tx1"/>
                </a:solidFill>
                <a:effectLst/>
                <a:latin typeface="+mn-lt"/>
                <a:ea typeface="+mn-ea"/>
                <a:cs typeface="+mn-cs"/>
                <a:hlinkClick r:id="rId4" tooltip="Bureau d'Enquêtes et d'Analyses pour la Sécurité de l'Aviation Civile"/>
              </a:rPr>
              <a:t>Civile</a:t>
            </a:r>
            <a:r>
              <a:rPr lang="en-US" sz="1200" b="0" i="0" kern="1200" dirty="0">
                <a:solidFill>
                  <a:schemeClr val="tx1"/>
                </a:solidFill>
                <a:effectLst/>
                <a:latin typeface="+mn-lt"/>
                <a:ea typeface="+mn-ea"/>
                <a:cs typeface="+mn-cs"/>
              </a:rPr>
              <a:t>(BEA) believe that Flight 148 crashed because the pilots inadvertently left the autopilot set in Vertical Speed mode (instead of Flight Path Angle mode) then entered "33" for "3.3° descent angle", which for the autopilot meant a descent rate of 3,300 feet (1,000 m) per minute.</a:t>
            </a:r>
            <a:r>
              <a:rPr lang="en-US" sz="1200" b="0" i="0" u="none" strike="noStrike" kern="1200" baseline="30000" dirty="0">
                <a:solidFill>
                  <a:schemeClr val="tx1"/>
                </a:solidFill>
                <a:effectLst/>
                <a:latin typeface="+mn-lt"/>
                <a:ea typeface="+mn-ea"/>
                <a:cs typeface="+mn-cs"/>
                <a:hlinkClick r:id="rId5"/>
              </a:rPr>
              <a:t>[1]</a:t>
            </a:r>
            <a:endParaRPr lang="en-US" sz="1200" b="0" i="0" u="none" strike="noStrike" kern="1200" baseline="30000" dirty="0">
              <a:solidFill>
                <a:schemeClr val="tx1"/>
              </a:solidFill>
              <a:effectLst/>
              <a:latin typeface="+mn-lt"/>
              <a:ea typeface="+mn-ea"/>
              <a:cs typeface="+mn-cs"/>
            </a:endParaRPr>
          </a:p>
          <a:p>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Airbus modified the interface of the autopilot so that a vertical speed setting would be displayed as a four-digit number, preventing confusion with Flight Path Angle mode.</a:t>
            </a:r>
            <a:r>
              <a:rPr lang="en-US" sz="1200" b="0" i="0" u="none" strike="noStrike" kern="1200" baseline="30000" dirty="0">
                <a:solidFill>
                  <a:schemeClr val="tx1"/>
                </a:solidFill>
                <a:effectLst/>
                <a:latin typeface="+mn-lt"/>
                <a:ea typeface="+mn-ea"/>
                <a:cs typeface="+mn-cs"/>
                <a:hlinkClick r:id="rId6"/>
              </a:rPr>
              <a:t>[3</a:t>
            </a:r>
            <a:endParaRPr lang="en-US" dirty="0"/>
          </a:p>
          <a:p>
            <a:r>
              <a:rPr lang="en-US" sz="1200" kern="1200" dirty="0">
                <a:solidFill>
                  <a:schemeClr val="tx1"/>
                </a:solidFill>
                <a:latin typeface="+mn-lt"/>
                <a:ea typeface="+mn-ea"/>
                <a:cs typeface="+mn-cs"/>
              </a:rPr>
              <a:t>The cause of the crash was found to be a faulty design in an autopilot mode selector </a:t>
            </a:r>
            <a:r>
              <a:rPr lang="en-US" sz="1200" b="0" i="0" u="sng" kern="1200" dirty="0">
                <a:solidFill>
                  <a:schemeClr val="tx1"/>
                </a:solidFill>
                <a:effectLst/>
                <a:latin typeface="+mn-lt"/>
                <a:ea typeface="+mn-ea"/>
                <a:cs typeface="+mn-cs"/>
              </a:rPr>
              <a:t>switch</a:t>
            </a:r>
            <a:r>
              <a:rPr lang="en-US" sz="1200" kern="1200" dirty="0">
                <a:solidFill>
                  <a:schemeClr val="tx1"/>
                </a:solidFill>
                <a:latin typeface="+mn-lt"/>
                <a:ea typeface="+mn-ea"/>
                <a:cs typeface="+mn-cs"/>
              </a:rPr>
              <a:t> which led the flight crew to inadvertently select a 3,300 foot per minute descent rate on the approach instead of the desired 3.3° flight path angle.</a:t>
            </a:r>
            <a:br>
              <a:rPr lang="en-US" dirty="0"/>
            </a:br>
            <a:endParaRPr lang="en-US" dirty="0"/>
          </a:p>
          <a:p>
            <a:r>
              <a:rPr lang="en-US" b="1" i="1" dirty="0"/>
              <a:t>Air France’s Airbus A320 crashed on January 20</a:t>
            </a:r>
            <a:r>
              <a:rPr lang="en-US" b="1" i="1" baseline="30000" dirty="0"/>
              <a:t>th</a:t>
            </a:r>
            <a:r>
              <a:rPr lang="en-US" b="1" i="1" baseline="0" dirty="0"/>
              <a:t>, 1992. The same button was  used for 2 different functions (speed and angle of descent). 87 people died.)</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319684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Therac-25 was a medical linear accelerator, a device used to treat cancer. What made Therac-25 unique at the time of its use was the software. Not only did the software ease the laborious set-up process, but it also monitored the safety of the machine. In this case on safety critical software, you will find that some patients received much more radiation than prescribed despite the software safety programming,</a:t>
            </a:r>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pic>
        <p:nvPicPr>
          <p:cNvPr id="5" name="Picture 4"/>
          <p:cNvPicPr>
            <a:picLocks noChangeAspect="1"/>
          </p:cNvPicPr>
          <p:nvPr/>
        </p:nvPicPr>
        <p:blipFill>
          <a:blip r:embed="rId3"/>
          <a:stretch>
            <a:fillRect/>
          </a:stretch>
        </p:blipFill>
        <p:spPr>
          <a:xfrm>
            <a:off x="3196102" y="2113436"/>
            <a:ext cx="2921807" cy="1680356"/>
          </a:xfrm>
          <a:prstGeom prst="rect">
            <a:avLst/>
          </a:prstGeom>
        </p:spPr>
      </p:pic>
    </p:spTree>
    <p:extLst>
      <p:ext uri="{BB962C8B-B14F-4D97-AF65-F5344CB8AC3E}">
        <p14:creationId xmlns:p14="http://schemas.microsoft.com/office/powerpoint/2010/main" val="293239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pPr>
            <a:fld id="{4A8835C3-61F3-450D-A413-8DE32EBFA4CA}" type="slidenum">
              <a:rPr lang="en-US" sz="1400">
                <a:ea typeface="Arial Unicode MS" panose="020B0604020202020204" pitchFamily="34" charset="-128"/>
                <a:cs typeface="Arial Unicode MS" panose="020B0604020202020204" pitchFamily="34" charset="-128"/>
              </a:rPr>
              <a:pPr>
                <a:spcBef>
                  <a:spcPct val="0"/>
                </a:spcBef>
              </a:pPr>
              <a:t>3</a:t>
            </a:fld>
            <a:endParaRPr lang="en-US" sz="1400">
              <a:ea typeface="Arial Unicode MS" panose="020B0604020202020204" pitchFamily="34" charset="-128"/>
              <a:cs typeface="Arial Unicode MS" panose="020B0604020202020204" pitchFamily="34" charset="-128"/>
            </a:endParaRPr>
          </a:p>
        </p:txBody>
      </p:sp>
      <p:sp>
        <p:nvSpPr>
          <p:cNvPr id="8195" name="Text Box 1"/>
          <p:cNvSpPr txBox="1">
            <a:spLocks noChangeArrowheads="1"/>
          </p:cNvSpPr>
          <p:nvPr/>
        </p:nvSpPr>
        <p:spPr bwMode="auto">
          <a:xfrm>
            <a:off x="0" y="0"/>
            <a:ext cx="1574"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nchor="b"/>
          <a:lstStyle/>
          <a:p>
            <a:pPr algn="ctr" eaLnBrk="1">
              <a:lnSpc>
                <a:spcPct val="101000"/>
              </a:lnSpc>
              <a:buClr>
                <a:srgbClr val="000000"/>
              </a:buClr>
              <a:buSzPct val="100000"/>
              <a:buFont typeface="Times New Roman" panose="02020603050405020304" pitchFamily="18" charset="0"/>
              <a:buNone/>
            </a:pPr>
            <a:fld id="{5925551B-F311-4417-9B3F-80E379C77FE9}"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3</a:t>
            </a:fld>
            <a:fld id="{214E4180-507F-41F8-84AF-ED583A460CAA}"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3</a:t>
            </a:fld>
            <a:endParaRPr lang="en-US" sz="2400">
              <a:solidFill>
                <a:srgbClr val="000000"/>
              </a:solidFill>
              <a:latin typeface="Tahoma" panose="020B0604030504040204" pitchFamily="34" charset="0"/>
            </a:endParaRPr>
          </a:p>
        </p:txBody>
      </p:sp>
      <p:sp>
        <p:nvSpPr>
          <p:cNvPr id="8196" name="Rectangle 2"/>
          <p:cNvSpPr>
            <a:spLocks noGrp="1" noRot="1" noChangeAspect="1" noChangeArrowheads="1" noTextEdit="1"/>
          </p:cNvSpPr>
          <p:nvPr>
            <p:ph type="sldImg"/>
          </p:nvPr>
        </p:nvSpPr>
        <p:spPr>
          <a:xfrm>
            <a:off x="125413" y="750888"/>
            <a:ext cx="6696075" cy="3767137"/>
          </a:xfrm>
          <a:solidFill>
            <a:srgbClr val="FFFFFF"/>
          </a:solidFill>
          <a:ln>
            <a:solidFill>
              <a:srgbClr val="000000"/>
            </a:solidFill>
            <a:miter lim="800000"/>
            <a:headEnd/>
            <a:tailEnd/>
          </a:ln>
        </p:spPr>
      </p:sp>
      <p:sp>
        <p:nvSpPr>
          <p:cNvPr id="8197" name="Rectangle 3"/>
          <p:cNvSpPr>
            <a:spLocks noGrp="1" noChangeArrowheads="1"/>
          </p:cNvSpPr>
          <p:nvPr>
            <p:ph type="body" idx="1"/>
          </p:nvPr>
        </p:nvSpPr>
        <p:spPr>
          <a:xfrm>
            <a:off x="926815" y="4769126"/>
            <a:ext cx="5095109" cy="45188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latin typeface="Times New Roman" panose="02020603050405020304" pitchFamily="18" charset="0"/>
              </a:rPr>
              <a:t>Different definition but in general the ability  of the user to use  a product.</a:t>
            </a:r>
            <a:r>
              <a:rPr lang="en-US" baseline="0" dirty="0">
                <a:latin typeface="Times New Roman" panose="02020603050405020304" pitchFamily="18" charset="0"/>
              </a:rPr>
              <a:t>  The product to be usable and user achieve his/ her tasks easily without errors.</a:t>
            </a:r>
          </a:p>
          <a:p>
            <a:endParaRPr lang="en-US" baseline="0" dirty="0">
              <a:latin typeface="Times New Roman" panose="02020603050405020304" pitchFamily="18" charset="0"/>
            </a:endParaRPr>
          </a:p>
          <a:p>
            <a:r>
              <a:rPr lang="en-US" baseline="0" dirty="0">
                <a:latin typeface="Times New Roman" panose="02020603050405020304" pitchFamily="18" charset="0"/>
              </a:rPr>
              <a:t>Usability has multiple components and is traditionally associated with five attributes:</a:t>
            </a:r>
          </a:p>
          <a:p>
            <a:pPr marL="171450" indent="-171450">
              <a:buFont typeface="Arial" panose="020B0604020202020204" pitchFamily="34" charset="0"/>
              <a:buChar char="•"/>
            </a:pPr>
            <a:r>
              <a:rPr lang="en-US" baseline="0" dirty="0">
                <a:latin typeface="Times New Roman" panose="02020603050405020304" pitchFamily="18" charset="0"/>
              </a:rPr>
              <a:t>Learnability, efficiency, memorability, errors and satisfaction. </a:t>
            </a:r>
          </a:p>
          <a:p>
            <a:pPr marL="171450" indent="-171450">
              <a:buFont typeface="Arial" panose="020B0604020202020204" pitchFamily="34" charset="0"/>
              <a:buChar char="•"/>
            </a:pPr>
            <a:r>
              <a:rPr lang="en-US" dirty="0">
                <a:latin typeface="Times New Roman" panose="02020603050405020304" pitchFamily="18" charset="0"/>
              </a:rPr>
              <a:t>This five E’ usability also depends where we apply is airplane the error</a:t>
            </a:r>
            <a:r>
              <a:rPr lang="en-US" baseline="0" dirty="0">
                <a:latin typeface="Times New Roman" panose="02020603050405020304" pitchFamily="18" charset="0"/>
              </a:rPr>
              <a:t> tolerance is zero </a:t>
            </a:r>
          </a:p>
          <a:p>
            <a:pPr marL="171450" indent="-171450">
              <a:buFont typeface="Arial" panose="020B0604020202020204" pitchFamily="34" charset="0"/>
              <a:buChar char="•"/>
            </a:pPr>
            <a:endParaRPr lang="en-US" dirty="0">
              <a:latin typeface="Times New Roman" panose="02020603050405020304" pitchFamily="18" charset="0"/>
            </a:endParaRPr>
          </a:p>
        </p:txBody>
      </p:sp>
    </p:spTree>
    <p:extLst>
      <p:ext uri="{BB962C8B-B14F-4D97-AF65-F5344CB8AC3E}">
        <p14:creationId xmlns:p14="http://schemas.microsoft.com/office/powerpoint/2010/main" val="51039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Usability applied to everything…not just online product…. As the user of the product how to use the product easily</a:t>
            </a:r>
            <a:r>
              <a:rPr lang="en-US" baseline="0" dirty="0"/>
              <a:t> with safety…</a:t>
            </a:r>
          </a:p>
          <a:p>
            <a:r>
              <a:rPr lang="en-US" dirty="0"/>
              <a:t>Every day we encounter the usability problem. Some of which we may not notice and some result dramatic consequences… Lets see later on few examples.</a:t>
            </a:r>
          </a:p>
          <a:p>
            <a:r>
              <a:rPr lang="en-US" dirty="0"/>
              <a:t>The role of the usability engineering is</a:t>
            </a:r>
            <a:r>
              <a:rPr lang="en-US" baseline="0" dirty="0"/>
              <a:t> to anticipate and correct these errors by applying various usability test methods on time…</a:t>
            </a:r>
          </a:p>
          <a:p>
            <a:r>
              <a:rPr lang="en-US" baseline="0" dirty="0"/>
              <a:t>We conduct diagnostic test whether thing working as they suppose to work</a:t>
            </a:r>
          </a:p>
          <a:p>
            <a:r>
              <a:rPr lang="en-US" baseline="0" dirty="0"/>
              <a:t>Comparative testing: We are not sure what options user like so we design and test</a:t>
            </a:r>
          </a:p>
          <a:p>
            <a:r>
              <a:rPr lang="en-US" baseline="0" dirty="0"/>
              <a:t>Verification: it meets the usability goals.</a:t>
            </a:r>
          </a:p>
          <a:p>
            <a:endParaRPr lang="en-US" baseline="0" dirty="0"/>
          </a:p>
          <a:p>
            <a:r>
              <a:rPr lang="en-US" baseline="0" dirty="0"/>
              <a:t>So by conducting the usability test we evaluate the product and not the user.</a:t>
            </a:r>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261576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pPr>
            <a:fld id="{CFBDD228-6C31-449B-B7E0-66EF722A468C}" type="slidenum">
              <a:rPr lang="en-US" sz="1400">
                <a:ea typeface="Arial Unicode MS" panose="020B0604020202020204" pitchFamily="34" charset="-128"/>
                <a:cs typeface="Arial Unicode MS" panose="020B0604020202020204" pitchFamily="34" charset="-128"/>
              </a:rPr>
              <a:pPr>
                <a:spcBef>
                  <a:spcPct val="0"/>
                </a:spcBef>
              </a:pPr>
              <a:t>5</a:t>
            </a:fld>
            <a:endParaRPr lang="en-US" sz="1400">
              <a:ea typeface="Arial Unicode MS" panose="020B0604020202020204" pitchFamily="34" charset="-128"/>
              <a:cs typeface="Arial Unicode MS" panose="020B0604020202020204" pitchFamily="34" charset="-128"/>
            </a:endParaRPr>
          </a:p>
        </p:txBody>
      </p:sp>
      <p:sp>
        <p:nvSpPr>
          <p:cNvPr id="12291" name="Text Box 1"/>
          <p:cNvSpPr txBox="1">
            <a:spLocks noChangeArrowheads="1"/>
          </p:cNvSpPr>
          <p:nvPr/>
        </p:nvSpPr>
        <p:spPr bwMode="auto">
          <a:xfrm>
            <a:off x="0" y="0"/>
            <a:ext cx="1574"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nchor="b"/>
          <a:lstStyle/>
          <a:p>
            <a:pPr algn="ctr" eaLnBrk="1">
              <a:lnSpc>
                <a:spcPct val="101000"/>
              </a:lnSpc>
              <a:buClr>
                <a:srgbClr val="000000"/>
              </a:buClr>
              <a:buSzPct val="100000"/>
              <a:buFont typeface="Times New Roman" panose="02020603050405020304" pitchFamily="18" charset="0"/>
              <a:buNone/>
            </a:pPr>
            <a:fld id="{17CFA85F-F85E-433D-A820-A55D295A53D0}"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5</a:t>
            </a:fld>
            <a:fld id="{5326907F-5A7F-4DE6-83E2-042A475FD7E1}"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5</a:t>
            </a:fld>
            <a:endParaRPr lang="en-US" sz="2400">
              <a:solidFill>
                <a:srgbClr val="000000"/>
              </a:solidFill>
              <a:latin typeface="Tahoma" panose="020B0604030504040204" pitchFamily="34" charset="0"/>
            </a:endParaRPr>
          </a:p>
        </p:txBody>
      </p:sp>
      <p:sp>
        <p:nvSpPr>
          <p:cNvPr id="12292" name="Rectangle 2"/>
          <p:cNvSpPr>
            <a:spLocks noGrp="1" noRot="1" noChangeAspect="1" noChangeArrowheads="1" noTextEdit="1"/>
          </p:cNvSpPr>
          <p:nvPr>
            <p:ph type="sldImg"/>
          </p:nvPr>
        </p:nvSpPr>
        <p:spPr>
          <a:xfrm>
            <a:off x="125413" y="750888"/>
            <a:ext cx="6696075" cy="3767137"/>
          </a:xfrm>
          <a:solidFill>
            <a:srgbClr val="FFFFFF"/>
          </a:solidFill>
          <a:ln>
            <a:solidFill>
              <a:srgbClr val="000000"/>
            </a:solidFill>
            <a:miter lim="800000"/>
            <a:headEnd/>
            <a:tailEnd/>
          </a:ln>
        </p:spPr>
      </p:sp>
      <p:sp>
        <p:nvSpPr>
          <p:cNvPr id="12293" name="Rectangle 3"/>
          <p:cNvSpPr>
            <a:spLocks noGrp="1" noChangeArrowheads="1"/>
          </p:cNvSpPr>
          <p:nvPr>
            <p:ph type="body" idx="1"/>
          </p:nvPr>
        </p:nvSpPr>
        <p:spPr>
          <a:xfrm>
            <a:off x="926815" y="4769126"/>
            <a:ext cx="5095109" cy="45188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106042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http://www.usefulusability.com/7-reasons-why-you-can%E2%80%99t-sell-usability/</a:t>
            </a:r>
            <a:endParaRPr lang="en-US"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7417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pPr>
            <a:fld id="{DDE4D3DE-40C3-4392-9E76-59377B2AC85A}" type="slidenum">
              <a:rPr lang="en-US" sz="1400">
                <a:ea typeface="Arial Unicode MS" panose="020B0604020202020204" pitchFamily="34" charset="-128"/>
                <a:cs typeface="Arial Unicode MS" panose="020B0604020202020204" pitchFamily="34" charset="-128"/>
              </a:rPr>
              <a:pPr>
                <a:spcBef>
                  <a:spcPct val="0"/>
                </a:spcBef>
              </a:pPr>
              <a:t>15</a:t>
            </a:fld>
            <a:endParaRPr lang="en-US" sz="1400">
              <a:ea typeface="Arial Unicode MS" panose="020B0604020202020204" pitchFamily="34" charset="-128"/>
              <a:cs typeface="Arial Unicode MS" panose="020B0604020202020204" pitchFamily="34" charset="-128"/>
            </a:endParaRPr>
          </a:p>
        </p:txBody>
      </p:sp>
      <p:sp>
        <p:nvSpPr>
          <p:cNvPr id="16387" name="Text Box 1"/>
          <p:cNvSpPr txBox="1">
            <a:spLocks noChangeArrowheads="1"/>
          </p:cNvSpPr>
          <p:nvPr/>
        </p:nvSpPr>
        <p:spPr bwMode="auto">
          <a:xfrm>
            <a:off x="0" y="0"/>
            <a:ext cx="1574"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nchor="b"/>
          <a:lstStyle/>
          <a:p>
            <a:pPr algn="ctr" eaLnBrk="1">
              <a:lnSpc>
                <a:spcPct val="101000"/>
              </a:lnSpc>
              <a:buClr>
                <a:srgbClr val="000000"/>
              </a:buClr>
              <a:buSzPct val="100000"/>
              <a:buFont typeface="Times New Roman" panose="02020603050405020304" pitchFamily="18" charset="0"/>
              <a:buNone/>
            </a:pPr>
            <a:fld id="{643D5263-6A19-4E52-9DB0-3A74C57AD792}"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15</a:t>
            </a:fld>
            <a:fld id="{51DF899B-C68C-4A9E-B3BC-49C5C255DF03}"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15</a:t>
            </a:fld>
            <a:endParaRPr lang="en-US" sz="2400">
              <a:solidFill>
                <a:srgbClr val="000000"/>
              </a:solidFill>
              <a:latin typeface="Tahoma" panose="020B0604030504040204" pitchFamily="34" charset="0"/>
            </a:endParaRPr>
          </a:p>
        </p:txBody>
      </p:sp>
      <p:sp>
        <p:nvSpPr>
          <p:cNvPr id="16388" name="Rectangle 2"/>
          <p:cNvSpPr>
            <a:spLocks noGrp="1" noRot="1" noChangeAspect="1" noChangeArrowheads="1" noTextEdit="1"/>
          </p:cNvSpPr>
          <p:nvPr>
            <p:ph type="sldImg"/>
          </p:nvPr>
        </p:nvSpPr>
        <p:spPr>
          <a:xfrm>
            <a:off x="125413" y="750888"/>
            <a:ext cx="6696075" cy="3767137"/>
          </a:xfrm>
          <a:solidFill>
            <a:srgbClr val="FFFFFF"/>
          </a:solidFill>
          <a:ln>
            <a:solidFill>
              <a:srgbClr val="000000"/>
            </a:solidFill>
            <a:miter lim="800000"/>
            <a:headEnd/>
            <a:tailEnd/>
          </a:ln>
        </p:spPr>
      </p:sp>
      <p:sp>
        <p:nvSpPr>
          <p:cNvPr id="16389" name="Rectangle 3"/>
          <p:cNvSpPr>
            <a:spLocks noGrp="1" noChangeArrowheads="1"/>
          </p:cNvSpPr>
          <p:nvPr>
            <p:ph type="body" idx="1"/>
          </p:nvPr>
        </p:nvSpPr>
        <p:spPr>
          <a:xfrm>
            <a:off x="926815" y="4769126"/>
            <a:ext cx="5095109" cy="45188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latin typeface="Times New Roman" panose="02020603050405020304" pitchFamily="18" charset="0"/>
              </a:rPr>
              <a:t>Usability</a:t>
            </a:r>
            <a:r>
              <a:rPr lang="en-US" baseline="0" dirty="0">
                <a:latin typeface="Times New Roman" panose="02020603050405020304" pitchFamily="18" charset="0"/>
              </a:rPr>
              <a:t> became more and more important as the products get more and more complicate….</a:t>
            </a:r>
          </a:p>
          <a:p>
            <a:pPr>
              <a:lnSpc>
                <a:spcPct val="112000"/>
              </a:lnSpc>
              <a:spcBef>
                <a:spcPts val="725"/>
              </a:spcBef>
              <a:buClr>
                <a:srgbClr val="FFFFFF"/>
              </a:buClr>
              <a:buSzPct val="105000"/>
              <a:buBlip>
                <a:blip r:embed="rId3"/>
              </a:buBlip>
            </a:pPr>
            <a:r>
              <a:rPr lang="en-US" sz="1200" dirty="0">
                <a:solidFill>
                  <a:srgbClr val="000099"/>
                </a:solidFill>
                <a:latin typeface="Arial Unicode MS" panose="020B0604020202020204" pitchFamily="34" charset="-128"/>
              </a:rPr>
              <a:t>Less time to complete work</a:t>
            </a:r>
          </a:p>
          <a:p>
            <a:pPr>
              <a:lnSpc>
                <a:spcPct val="112000"/>
              </a:lnSpc>
              <a:spcBef>
                <a:spcPts val="725"/>
              </a:spcBef>
              <a:buClr>
                <a:srgbClr val="FFFFFF"/>
              </a:buClr>
              <a:buSzPct val="105000"/>
              <a:buBlip>
                <a:blip r:embed="rId3"/>
              </a:buBlip>
            </a:pPr>
            <a:r>
              <a:rPr lang="en-US" sz="1200" dirty="0">
                <a:solidFill>
                  <a:srgbClr val="000099"/>
                </a:solidFill>
                <a:latin typeface="Arial Unicode MS" panose="020B0604020202020204" pitchFamily="34" charset="-128"/>
              </a:rPr>
              <a:t>Greater success with tasks</a:t>
            </a:r>
          </a:p>
          <a:p>
            <a:pPr>
              <a:lnSpc>
                <a:spcPct val="112000"/>
              </a:lnSpc>
              <a:spcBef>
                <a:spcPts val="725"/>
              </a:spcBef>
              <a:buClr>
                <a:srgbClr val="FFFFFF"/>
              </a:buClr>
              <a:buSzPct val="105000"/>
              <a:buBlip>
                <a:blip r:embed="rId3"/>
              </a:buBlip>
            </a:pPr>
            <a:r>
              <a:rPr lang="en-US" sz="1200" dirty="0">
                <a:solidFill>
                  <a:srgbClr val="000099"/>
                </a:solidFill>
                <a:latin typeface="Arial Unicode MS" panose="020B0604020202020204" pitchFamily="34" charset="-128"/>
              </a:rPr>
              <a:t>Increased user satisfaction</a:t>
            </a:r>
          </a:p>
          <a:p>
            <a:endParaRPr lang="en-US" baseline="0" dirty="0">
              <a:latin typeface="Times New Roman" panose="02020603050405020304" pitchFamily="18" charset="0"/>
            </a:endParaRPr>
          </a:p>
          <a:p>
            <a:endParaRPr lang="en-US" dirty="0">
              <a:latin typeface="Times New Roman" panose="02020603050405020304" pitchFamily="18" charset="0"/>
            </a:endParaRPr>
          </a:p>
        </p:txBody>
      </p:sp>
    </p:spTree>
    <p:extLst>
      <p:ext uri="{BB962C8B-B14F-4D97-AF65-F5344CB8AC3E}">
        <p14:creationId xmlns:p14="http://schemas.microsoft.com/office/powerpoint/2010/main" val="18750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http://stackoverflow.com/questions/395247/examples-of-usability-disasters</a:t>
            </a:r>
            <a:endParaRPr lang="en-US" sz="1200"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7459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pPr>
            <a:fld id="{AA1A3604-2C37-40E6-9315-ED31C74DBF2B}" type="slidenum">
              <a:rPr lang="en-US" sz="1400">
                <a:ea typeface="Arial Unicode MS" panose="020B0604020202020204" pitchFamily="34" charset="-128"/>
                <a:cs typeface="Arial Unicode MS" panose="020B0604020202020204" pitchFamily="34" charset="-128"/>
              </a:rPr>
              <a:pPr>
                <a:spcBef>
                  <a:spcPct val="0"/>
                </a:spcBef>
              </a:pPr>
              <a:t>18</a:t>
            </a:fld>
            <a:endParaRPr lang="en-US" sz="1400">
              <a:ea typeface="Arial Unicode MS" panose="020B0604020202020204" pitchFamily="34" charset="-128"/>
              <a:cs typeface="Arial Unicode MS" panose="020B0604020202020204" pitchFamily="34" charset="-128"/>
            </a:endParaRPr>
          </a:p>
        </p:txBody>
      </p:sp>
      <p:sp>
        <p:nvSpPr>
          <p:cNvPr id="14339" name="Text Box 1"/>
          <p:cNvSpPr txBox="1">
            <a:spLocks noChangeArrowheads="1"/>
          </p:cNvSpPr>
          <p:nvPr/>
        </p:nvSpPr>
        <p:spPr bwMode="auto">
          <a:xfrm>
            <a:off x="0" y="0"/>
            <a:ext cx="1574"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nchor="b"/>
          <a:lstStyle/>
          <a:p>
            <a:pPr algn="ctr" eaLnBrk="1">
              <a:lnSpc>
                <a:spcPct val="101000"/>
              </a:lnSpc>
              <a:buClr>
                <a:srgbClr val="000000"/>
              </a:buClr>
              <a:buSzPct val="100000"/>
              <a:buFont typeface="Times New Roman" panose="02020603050405020304" pitchFamily="18" charset="0"/>
              <a:buNone/>
            </a:pPr>
            <a:fld id="{66EF3E7B-E7E8-4E9F-9CF7-80EE4C93E1F3}"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18</a:t>
            </a:fld>
            <a:fld id="{2E1FB5A4-19C1-4088-9E95-EA9F648AD7FA}" type="slidenum">
              <a:rPr lang="en-US" sz="2400">
                <a:solidFill>
                  <a:srgbClr val="000000"/>
                </a:solidFill>
                <a:latin typeface="Tahoma" panose="020B0604030504040204" pitchFamily="34" charset="0"/>
              </a:rPr>
              <a:pPr algn="ctr" eaLnBrk="1">
                <a:lnSpc>
                  <a:spcPct val="101000"/>
                </a:lnSpc>
                <a:buClr>
                  <a:srgbClr val="000000"/>
                </a:buClr>
                <a:buSzPct val="100000"/>
                <a:buFont typeface="Times New Roman" panose="02020603050405020304" pitchFamily="18" charset="0"/>
                <a:buNone/>
              </a:pPr>
              <a:t>18</a:t>
            </a:fld>
            <a:endParaRPr lang="en-US" sz="2400">
              <a:solidFill>
                <a:srgbClr val="000000"/>
              </a:solidFill>
              <a:latin typeface="Tahoma" panose="020B0604030504040204" pitchFamily="34" charset="0"/>
            </a:endParaRPr>
          </a:p>
        </p:txBody>
      </p:sp>
      <p:sp>
        <p:nvSpPr>
          <p:cNvPr id="14340" name="Rectangle 2"/>
          <p:cNvSpPr>
            <a:spLocks noGrp="1" noRot="1" noChangeAspect="1" noChangeArrowheads="1" noTextEdit="1"/>
          </p:cNvSpPr>
          <p:nvPr>
            <p:ph type="sldImg"/>
          </p:nvPr>
        </p:nvSpPr>
        <p:spPr>
          <a:xfrm>
            <a:off x="125413" y="750888"/>
            <a:ext cx="6696075" cy="3767137"/>
          </a:xfrm>
          <a:solidFill>
            <a:srgbClr val="FFFFFF"/>
          </a:solidFill>
          <a:ln>
            <a:solidFill>
              <a:srgbClr val="000000"/>
            </a:solidFill>
            <a:miter lim="800000"/>
            <a:headEnd/>
            <a:tailEnd/>
          </a:ln>
        </p:spPr>
      </p:sp>
      <p:sp>
        <p:nvSpPr>
          <p:cNvPr id="14341" name="Rectangle 3"/>
          <p:cNvSpPr>
            <a:spLocks noGrp="1" noChangeArrowheads="1"/>
          </p:cNvSpPr>
          <p:nvPr>
            <p:ph type="body" idx="1"/>
          </p:nvPr>
        </p:nvSpPr>
        <p:spPr>
          <a:xfrm>
            <a:off x="926815" y="4769126"/>
            <a:ext cx="5095109" cy="45188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147831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35075"/>
            <a:ext cx="5921375" cy="3330575"/>
          </a:xfrm>
        </p:spPr>
      </p:sp>
      <p:sp>
        <p:nvSpPr>
          <p:cNvPr id="3" name="Notes Placeholder 2"/>
          <p:cNvSpPr>
            <a:spLocks noGrp="1"/>
          </p:cNvSpPr>
          <p:nvPr>
            <p:ph type="body" idx="1"/>
          </p:nvPr>
        </p:nvSpPr>
        <p:spPr/>
        <p:txBody>
          <a:bodyPr/>
          <a:lstStyle/>
          <a:p>
            <a:r>
              <a:rPr lang="en-US" dirty="0"/>
              <a:t>In </a:t>
            </a:r>
            <a:r>
              <a:rPr lang="en-US" baseline="0" dirty="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EEBAAA-29B5-4AF5-BC5F-7E580C29002D}"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5" name="Date Placeholder 4"/>
          <p:cNvSpPr>
            <a:spLocks noGrp="1"/>
          </p:cNvSpPr>
          <p:nvPr>
            <p:ph type="dt" sz="half" idx="10"/>
          </p:nvPr>
        </p:nvSpPr>
        <p:spPr/>
        <p:txBody>
          <a:bodyPr/>
          <a:lstStyle/>
          <a:p>
            <a:fld id="{8BEEBAAA-29B5-4AF5-BC5F-7E580C29002D}"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7" name="Date Placeholder 6"/>
          <p:cNvSpPr>
            <a:spLocks noGrp="1"/>
          </p:cNvSpPr>
          <p:nvPr>
            <p:ph type="dt" sz="half" idx="10"/>
          </p:nvPr>
        </p:nvSpPr>
        <p:spPr/>
        <p:txBody>
          <a:bodyPr/>
          <a:lstStyle/>
          <a:p>
            <a:fld id="{8BEEBAAA-29B5-4AF5-BC5F-7E580C29002D}" type="datetimeFigureOut">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1/13/2023</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amanda.com/joomla_uploads/whitepapers/AM+A_ROIWhitePaper_20Apr0%201.pdf" TargetMode="External"/><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tackoverflow.com/questions/395247/examples-of-usability-disasters" TargetMode="External"/><Relationship Id="rId4" Type="http://schemas.openxmlformats.org/officeDocument/2006/relationships/hyperlink" Target="http://csi.ufs.ac.za/resres/files/Nielsen2.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o15.officeredir.microsoft.com/r/rlid2013GettingStartedCntrPPT?clid=1033"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www.youtube.com/watch?v=cwoSQypJ5t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www.youtube.com/watch?v=I9gELPxPG8Q"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Therac-2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and User Experience</a:t>
            </a:r>
          </a:p>
        </p:txBody>
      </p:sp>
      <p:sp>
        <p:nvSpPr>
          <p:cNvPr id="6" name="TextBox 5">
            <a:extLst>
              <a:ext uri="{FF2B5EF4-FFF2-40B4-BE49-F238E27FC236}">
                <a16:creationId xmlns:a16="http://schemas.microsoft.com/office/drawing/2014/main" id="{6AEBBBC6-2B61-456B-BA0B-2E35219F2929}"/>
              </a:ext>
            </a:extLst>
          </p:cNvPr>
          <p:cNvSpPr txBox="1"/>
          <p:nvPr/>
        </p:nvSpPr>
        <p:spPr>
          <a:xfrm>
            <a:off x="3044858" y="3214540"/>
            <a:ext cx="6570482" cy="1200329"/>
          </a:xfrm>
          <a:prstGeom prst="rect">
            <a:avLst/>
          </a:prstGeom>
          <a:noFill/>
        </p:spPr>
        <p:txBody>
          <a:bodyPr wrap="square" rtlCol="0">
            <a:spAutoFit/>
          </a:bodyPr>
          <a:lstStyle/>
          <a:p>
            <a:r>
              <a:rPr lang="en-US" sz="3600" dirty="0" err="1"/>
              <a:t>Metropolia</a:t>
            </a:r>
            <a:r>
              <a:rPr lang="en-US" sz="3600" dirty="0"/>
              <a:t>  2023</a:t>
            </a:r>
          </a:p>
          <a:p>
            <a:r>
              <a:rPr lang="en-US" sz="3600" dirty="0"/>
              <a:t>				Amir Dirin</a:t>
            </a:r>
          </a:p>
        </p:txBody>
      </p:sp>
    </p:spTree>
    <p:extLst>
      <p:ext uri="{BB962C8B-B14F-4D97-AF65-F5344CB8AC3E}">
        <p14:creationId xmlns:p14="http://schemas.microsoft.com/office/powerpoint/2010/main" val="202464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752783"/>
            <a:ext cx="4167188" cy="2497021"/>
          </a:xfrm>
          <a:prstGeom prst="rect">
            <a:avLst/>
          </a:prstGeom>
        </p:spPr>
      </p:pic>
    </p:spTree>
    <p:extLst>
      <p:ext uri="{BB962C8B-B14F-4D97-AF65-F5344CB8AC3E}">
        <p14:creationId xmlns:p14="http://schemas.microsoft.com/office/powerpoint/2010/main" val="434196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Usability Problem</a:t>
            </a:r>
          </a:p>
        </p:txBody>
      </p:sp>
      <p:sp>
        <p:nvSpPr>
          <p:cNvPr id="3" name="Content Placeholder 2"/>
          <p:cNvSpPr>
            <a:spLocks noGrp="1"/>
          </p:cNvSpPr>
          <p:nvPr>
            <p:ph idx="1"/>
          </p:nvPr>
        </p:nvSpPr>
        <p:spPr>
          <a:xfrm>
            <a:off x="377953" y="1825625"/>
            <a:ext cx="5099304" cy="4351338"/>
          </a:xfrm>
        </p:spPr>
        <p:txBody>
          <a:bodyPr>
            <a:noAutofit/>
          </a:bodyPr>
          <a:lstStyle/>
          <a:p>
            <a:pPr marL="285750" indent="-285750">
              <a:buFont typeface="Arial" panose="020B0604020202020204" pitchFamily="34" charset="0"/>
              <a:buChar char="•"/>
            </a:pPr>
            <a:r>
              <a:rPr lang="en-US" sz="2400" dirty="0"/>
              <a:t>Product doesn’t match job or task</a:t>
            </a:r>
          </a:p>
          <a:p>
            <a:pPr marL="285750" indent="-285750">
              <a:buFont typeface="Arial" panose="020B0604020202020204" pitchFamily="34" charset="0"/>
              <a:buChar char="•"/>
            </a:pPr>
            <a:r>
              <a:rPr lang="en-US" sz="2400" dirty="0"/>
              <a:t>Poor organization / layout</a:t>
            </a:r>
          </a:p>
          <a:p>
            <a:pPr marL="285750" indent="-285750">
              <a:buFont typeface="Arial" panose="020B0604020202020204" pitchFamily="34" charset="0"/>
              <a:buChar char="•"/>
            </a:pPr>
            <a:r>
              <a:rPr lang="en-US" sz="2400" dirty="0"/>
              <a:t>Product not self-evident</a:t>
            </a:r>
          </a:p>
          <a:p>
            <a:pPr marL="285750" indent="-285750">
              <a:buFont typeface="Arial" panose="020B0604020202020204" pitchFamily="34" charset="0"/>
              <a:buChar char="•"/>
            </a:pPr>
            <a:r>
              <a:rPr lang="en-US" sz="2400" dirty="0"/>
              <a:t>Required recall rather than recognition</a:t>
            </a:r>
          </a:p>
          <a:p>
            <a:pPr marL="285750" indent="-285750">
              <a:buFont typeface="Arial" panose="020B0604020202020204" pitchFamily="34" charset="0"/>
              <a:buChar char="•"/>
            </a:pPr>
            <a:r>
              <a:rPr lang="en-US" sz="2400" dirty="0"/>
              <a:t>Inconsistent screens, Messages, terminology</a:t>
            </a:r>
          </a:p>
        </p:txBody>
      </p:sp>
      <p:pic>
        <p:nvPicPr>
          <p:cNvPr id="4" name="Picture 3"/>
          <p:cNvPicPr>
            <a:picLocks noChangeAspect="1"/>
          </p:cNvPicPr>
          <p:nvPr/>
        </p:nvPicPr>
        <p:blipFill>
          <a:blip r:embed="rId3"/>
          <a:stretch>
            <a:fillRect/>
          </a:stretch>
        </p:blipFill>
        <p:spPr>
          <a:xfrm>
            <a:off x="5477256" y="1825625"/>
            <a:ext cx="6422136" cy="3820478"/>
          </a:xfrm>
          <a:prstGeom prst="rect">
            <a:avLst/>
          </a:prstGeom>
        </p:spPr>
      </p:pic>
    </p:spTree>
    <p:extLst>
      <p:ext uri="{BB962C8B-B14F-4D97-AF65-F5344CB8AC3E}">
        <p14:creationId xmlns:p14="http://schemas.microsoft.com/office/powerpoint/2010/main" val="153153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A166-E096-444C-9B08-27AD54C60F0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71C81A6-63CC-45C2-BEDF-27D34977B4B0}"/>
              </a:ext>
            </a:extLst>
          </p:cNvPr>
          <p:cNvSpPr>
            <a:spLocks noGrp="1"/>
          </p:cNvSpPr>
          <p:nvPr>
            <p:ph type="sldNum" sz="quarter" idx="12"/>
          </p:nvPr>
        </p:nvSpPr>
        <p:spPr/>
        <p:txBody>
          <a:bodyPr/>
          <a:lstStyle/>
          <a:p>
            <a:fld id="{5F05A350-DA65-314C-AF3B-C5972F92B98B}" type="slidenum">
              <a:rPr lang="fi-FI" smtClean="0"/>
              <a:pPr/>
              <a:t>12</a:t>
            </a:fld>
            <a:endParaRPr lang="fi-FI" dirty="0"/>
          </a:p>
        </p:txBody>
      </p:sp>
      <p:pic>
        <p:nvPicPr>
          <p:cNvPr id="4" name="Picture 3">
            <a:extLst>
              <a:ext uri="{FF2B5EF4-FFF2-40B4-BE49-F238E27FC236}">
                <a16:creationId xmlns:a16="http://schemas.microsoft.com/office/drawing/2014/main" id="{26049A6B-F2E5-4B9F-ACC0-197659BDE09D}"/>
              </a:ext>
            </a:extLst>
          </p:cNvPr>
          <p:cNvPicPr>
            <a:picLocks noChangeAspect="1"/>
          </p:cNvPicPr>
          <p:nvPr/>
        </p:nvPicPr>
        <p:blipFill>
          <a:blip r:embed="rId2"/>
          <a:stretch>
            <a:fillRect/>
          </a:stretch>
        </p:blipFill>
        <p:spPr>
          <a:xfrm>
            <a:off x="1391459" y="2516956"/>
            <a:ext cx="9409082" cy="4341043"/>
          </a:xfrm>
          <a:prstGeom prst="rect">
            <a:avLst/>
          </a:prstGeom>
        </p:spPr>
      </p:pic>
    </p:spTree>
    <p:extLst>
      <p:ext uri="{BB962C8B-B14F-4D97-AF65-F5344CB8AC3E}">
        <p14:creationId xmlns:p14="http://schemas.microsoft.com/office/powerpoint/2010/main" val="383526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0330-D1DB-4850-A666-C46A57AD20E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F4D6EB5-FB55-4AAD-991D-448544F2BF3B}"/>
              </a:ext>
            </a:extLst>
          </p:cNvPr>
          <p:cNvSpPr>
            <a:spLocks noGrp="1"/>
          </p:cNvSpPr>
          <p:nvPr>
            <p:ph type="sldNum" sz="quarter" idx="12"/>
          </p:nvPr>
        </p:nvSpPr>
        <p:spPr/>
        <p:txBody>
          <a:bodyPr/>
          <a:lstStyle/>
          <a:p>
            <a:fld id="{5F05A350-DA65-314C-AF3B-C5972F92B98B}" type="slidenum">
              <a:rPr lang="fi-FI" smtClean="0"/>
              <a:pPr/>
              <a:t>13</a:t>
            </a:fld>
            <a:endParaRPr lang="fi-FI" dirty="0"/>
          </a:p>
        </p:txBody>
      </p:sp>
      <p:pic>
        <p:nvPicPr>
          <p:cNvPr id="4" name="Picture 3">
            <a:extLst>
              <a:ext uri="{FF2B5EF4-FFF2-40B4-BE49-F238E27FC236}">
                <a16:creationId xmlns:a16="http://schemas.microsoft.com/office/drawing/2014/main" id="{A7896280-3DE8-40A7-B52F-4EC46F0D770E}"/>
              </a:ext>
            </a:extLst>
          </p:cNvPr>
          <p:cNvPicPr>
            <a:picLocks noChangeAspect="1"/>
          </p:cNvPicPr>
          <p:nvPr/>
        </p:nvPicPr>
        <p:blipFill>
          <a:blip r:embed="rId2"/>
          <a:stretch>
            <a:fillRect/>
          </a:stretch>
        </p:blipFill>
        <p:spPr>
          <a:xfrm>
            <a:off x="2006223" y="2582944"/>
            <a:ext cx="8179553" cy="4275056"/>
          </a:xfrm>
          <a:prstGeom prst="rect">
            <a:avLst/>
          </a:prstGeom>
        </p:spPr>
      </p:pic>
    </p:spTree>
    <p:extLst>
      <p:ext uri="{BB962C8B-B14F-4D97-AF65-F5344CB8AC3E}">
        <p14:creationId xmlns:p14="http://schemas.microsoft.com/office/powerpoint/2010/main" val="1142736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A53C-1823-42F4-AB4B-41AE8B00241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45EE71E-65BC-410E-810F-24AEB1ACCEFB}"/>
              </a:ext>
            </a:extLst>
          </p:cNvPr>
          <p:cNvSpPr>
            <a:spLocks noGrp="1"/>
          </p:cNvSpPr>
          <p:nvPr>
            <p:ph type="sldNum" sz="quarter" idx="12"/>
          </p:nvPr>
        </p:nvSpPr>
        <p:spPr/>
        <p:txBody>
          <a:bodyPr/>
          <a:lstStyle/>
          <a:p>
            <a:fld id="{5F05A350-DA65-314C-AF3B-C5972F92B98B}" type="slidenum">
              <a:rPr lang="fi-FI" smtClean="0"/>
              <a:pPr/>
              <a:t>14</a:t>
            </a:fld>
            <a:endParaRPr lang="fi-FI" dirty="0"/>
          </a:p>
        </p:txBody>
      </p:sp>
      <p:pic>
        <p:nvPicPr>
          <p:cNvPr id="4" name="Picture 3">
            <a:extLst>
              <a:ext uri="{FF2B5EF4-FFF2-40B4-BE49-F238E27FC236}">
                <a16:creationId xmlns:a16="http://schemas.microsoft.com/office/drawing/2014/main" id="{9326E4F4-5DAF-4D04-B3C6-489ACEFE1A88}"/>
              </a:ext>
            </a:extLst>
          </p:cNvPr>
          <p:cNvPicPr>
            <a:picLocks noChangeAspect="1"/>
          </p:cNvPicPr>
          <p:nvPr/>
        </p:nvPicPr>
        <p:blipFill>
          <a:blip r:embed="rId2"/>
          <a:stretch>
            <a:fillRect/>
          </a:stretch>
        </p:blipFill>
        <p:spPr>
          <a:xfrm>
            <a:off x="245097" y="2554664"/>
            <a:ext cx="10228082" cy="4303336"/>
          </a:xfrm>
          <a:prstGeom prst="rect">
            <a:avLst/>
          </a:prstGeom>
        </p:spPr>
      </p:pic>
    </p:spTree>
    <p:extLst>
      <p:ext uri="{BB962C8B-B14F-4D97-AF65-F5344CB8AC3E}">
        <p14:creationId xmlns:p14="http://schemas.microsoft.com/office/powerpoint/2010/main" val="121409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2095500" y="304800"/>
            <a:ext cx="7772400" cy="1143000"/>
          </a:xfrm>
        </p:spPr>
        <p:txBody>
          <a:bodyPr/>
          <a:lstStyle/>
          <a:p>
            <a:pPr>
              <a:lnSpc>
                <a:spcPct val="112000"/>
              </a:lnSpc>
              <a:tabLst>
                <a:tab pos="723900" algn="l"/>
                <a:tab pos="1447800" algn="l"/>
                <a:tab pos="2171700" algn="l"/>
                <a:tab pos="2895600" algn="l"/>
                <a:tab pos="3619500" algn="l"/>
                <a:tab pos="4343400" algn="l"/>
                <a:tab pos="5067300" algn="l"/>
                <a:tab pos="5791200" algn="l"/>
                <a:tab pos="6515100" algn="l"/>
                <a:tab pos="7239000" algn="l"/>
              </a:tabLst>
            </a:pPr>
            <a:r>
              <a:rPr lang="en-US" sz="3600" b="1" dirty="0">
                <a:solidFill>
                  <a:srgbClr val="000099"/>
                </a:solidFill>
                <a:latin typeface="Arial Unicode MS" panose="020B0604020202020204" pitchFamily="34" charset="-128"/>
              </a:rPr>
              <a:t>Benefits of Usability to the User</a:t>
            </a:r>
          </a:p>
        </p:txBody>
      </p:sp>
      <p:sp>
        <p:nvSpPr>
          <p:cNvPr id="15363" name="Text Box 3"/>
          <p:cNvSpPr txBox="1">
            <a:spLocks noChangeArrowheads="1"/>
          </p:cNvSpPr>
          <p:nvPr/>
        </p:nvSpPr>
        <p:spPr bwMode="auto">
          <a:xfrm>
            <a:off x="329184" y="1676400"/>
            <a:ext cx="6181344"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lIns="90000" tIns="45000" rIns="90000" bIns="45000"/>
          <a:lstStyle>
            <a:lvl1pPr marL="342900" indent="-34131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9pPr>
          </a:lstStyle>
          <a:p>
            <a:pPr>
              <a:lnSpc>
                <a:spcPct val="112000"/>
              </a:lnSpc>
              <a:spcBef>
                <a:spcPts val="725"/>
              </a:spcBef>
              <a:buClrTx/>
              <a:buSzTx/>
            </a:pPr>
            <a:endParaRPr lang="en-US" sz="3600" dirty="0">
              <a:solidFill>
                <a:srgbClr val="000099"/>
              </a:solidFill>
              <a:latin typeface="Arial Unicode MS" panose="020B0604020202020204" pitchFamily="34" charset="-128"/>
            </a:endParaRPr>
          </a:p>
        </p:txBody>
      </p:sp>
      <p:pic>
        <p:nvPicPr>
          <p:cNvPr id="2" name="Picture 1"/>
          <p:cNvPicPr>
            <a:picLocks noChangeAspect="1"/>
          </p:cNvPicPr>
          <p:nvPr/>
        </p:nvPicPr>
        <p:blipFill>
          <a:blip r:embed="rId3"/>
          <a:stretch>
            <a:fillRect/>
          </a:stretch>
        </p:blipFill>
        <p:spPr>
          <a:xfrm>
            <a:off x="0" y="1341546"/>
            <a:ext cx="12191999" cy="6185777"/>
          </a:xfrm>
          <a:prstGeom prst="rect">
            <a:avLst/>
          </a:prstGeom>
        </p:spPr>
      </p:pic>
    </p:spTree>
    <p:extLst>
      <p:ext uri="{BB962C8B-B14F-4D97-AF65-F5344CB8AC3E}">
        <p14:creationId xmlns:p14="http://schemas.microsoft.com/office/powerpoint/2010/main" val="21944151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58B67-9D60-4047-8136-BE8318AEF3C7}"/>
              </a:ext>
            </a:extLst>
          </p:cNvPr>
          <p:cNvSpPr>
            <a:spLocks noGrp="1"/>
          </p:cNvSpPr>
          <p:nvPr>
            <p:ph type="sldNum" sz="quarter" idx="12"/>
          </p:nvPr>
        </p:nvSpPr>
        <p:spPr/>
        <p:txBody>
          <a:bodyPr/>
          <a:lstStyle/>
          <a:p>
            <a:fld id="{5F05A350-DA65-314C-AF3B-C5972F92B98B}" type="slidenum">
              <a:rPr lang="fi-FI" smtClean="0"/>
              <a:pPr/>
              <a:t>16</a:t>
            </a:fld>
            <a:endParaRPr lang="fi-FI" dirty="0"/>
          </a:p>
        </p:txBody>
      </p:sp>
      <p:pic>
        <p:nvPicPr>
          <p:cNvPr id="4" name="Picture 3">
            <a:extLst>
              <a:ext uri="{FF2B5EF4-FFF2-40B4-BE49-F238E27FC236}">
                <a16:creationId xmlns:a16="http://schemas.microsoft.com/office/drawing/2014/main" id="{8053D1AA-5878-4C85-9AE3-FA3864B51689}"/>
              </a:ext>
            </a:extLst>
          </p:cNvPr>
          <p:cNvPicPr>
            <a:picLocks noChangeAspect="1"/>
          </p:cNvPicPr>
          <p:nvPr/>
        </p:nvPicPr>
        <p:blipFill>
          <a:blip r:embed="rId2"/>
          <a:stretch>
            <a:fillRect/>
          </a:stretch>
        </p:blipFill>
        <p:spPr>
          <a:xfrm>
            <a:off x="461914" y="584463"/>
            <a:ext cx="9890626" cy="6273537"/>
          </a:xfrm>
          <a:prstGeom prst="rect">
            <a:avLst/>
          </a:prstGeom>
        </p:spPr>
      </p:pic>
    </p:spTree>
    <p:extLst>
      <p:ext uri="{BB962C8B-B14F-4D97-AF65-F5344CB8AC3E}">
        <p14:creationId xmlns:p14="http://schemas.microsoft.com/office/powerpoint/2010/main" val="291930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of investment</a:t>
            </a:r>
          </a:p>
        </p:txBody>
      </p:sp>
      <p:sp>
        <p:nvSpPr>
          <p:cNvPr id="3" name="Content Placeholder 2"/>
          <p:cNvSpPr>
            <a:spLocks noGrp="1"/>
          </p:cNvSpPr>
          <p:nvPr>
            <p:ph idx="1"/>
          </p:nvPr>
        </p:nvSpPr>
        <p:spPr>
          <a:xfrm>
            <a:off x="0" y="1564367"/>
            <a:ext cx="7229856" cy="4447761"/>
          </a:xfrm>
        </p:spPr>
        <p:txBody>
          <a:bodyPr>
            <a:normAutofit fontScale="25000" lnSpcReduction="20000"/>
          </a:bodyPr>
          <a:lstStyle/>
          <a:p>
            <a:pPr marL="285750" indent="-285750">
              <a:buFont typeface="Arial" panose="020B0604020202020204" pitchFamily="34" charset="0"/>
              <a:buChar char="•"/>
            </a:pPr>
            <a:r>
              <a:rPr lang="en-US" sz="7200" dirty="0"/>
              <a:t>Every $1 invested in improving your websites returns $10 to $100 (Source IBM)</a:t>
            </a:r>
          </a:p>
          <a:p>
            <a:r>
              <a:rPr lang="en-US" sz="6400" dirty="0">
                <a:hlinkClick r:id="rId3"/>
              </a:rPr>
              <a:t>http://www.amanda.com/joomla_uploads/whitepapers/AM+A_ROIWhitePaper_20Apr0%201.pdf</a:t>
            </a:r>
            <a:endParaRPr lang="en-US" sz="1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8000" dirty="0"/>
              <a:t>A web usability redesign can increase the sales/conversion rate by 100%  (source: </a:t>
            </a:r>
            <a:r>
              <a:rPr lang="en-US" sz="8000" dirty="0" err="1"/>
              <a:t>Jakob</a:t>
            </a:r>
            <a:r>
              <a:rPr lang="en-US" sz="8000" dirty="0"/>
              <a:t> Nielson Return an investment for Usability</a:t>
            </a:r>
            <a:r>
              <a:rPr lang="en-US" sz="5500" dirty="0"/>
              <a:t>) </a:t>
            </a:r>
          </a:p>
          <a:p>
            <a:pPr>
              <a:lnSpc>
                <a:spcPct val="80000"/>
              </a:lnSpc>
            </a:pPr>
            <a:endParaRPr lang="en-US" sz="10100" dirty="0"/>
          </a:p>
          <a:p>
            <a:pPr>
              <a:lnSpc>
                <a:spcPct val="80000"/>
              </a:lnSpc>
            </a:pPr>
            <a:r>
              <a:rPr lang="en-US" sz="8000" dirty="0">
                <a:hlinkClick r:id="rId4"/>
              </a:rPr>
              <a:t>http://csi.ufs.ac.za/resres/files/Nielsen2.pdf</a:t>
            </a:r>
            <a:endParaRPr lang="en-US" sz="10100" dirty="0"/>
          </a:p>
          <a:p>
            <a:pPr>
              <a:lnSpc>
                <a:spcPct val="80000"/>
              </a:lnSpc>
            </a:pPr>
            <a:endParaRPr lang="en-US" sz="10100" dirty="0"/>
          </a:p>
          <a:p>
            <a:pPr marL="285750" indent="-285750">
              <a:buFont typeface="Arial" panose="020B0604020202020204" pitchFamily="34" charset="0"/>
              <a:buChar char="•"/>
            </a:pPr>
            <a:endParaRPr lang="en-US" sz="55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hlinkClick r:id="rId5"/>
            </a:endParaRPr>
          </a:p>
          <a:p>
            <a:pPr marL="285750" indent="-285750">
              <a:buFont typeface="Arial" panose="020B0604020202020204" pitchFamily="34" charset="0"/>
              <a:buChar char="•"/>
            </a:pPr>
            <a:endParaRPr lang="en-US" dirty="0">
              <a:hlinkClick r:id="rId5"/>
            </a:endParaRPr>
          </a:p>
          <a:p>
            <a:pPr marL="285750" indent="-285750">
              <a:buFont typeface="Arial" panose="020B0604020202020204" pitchFamily="34" charset="0"/>
              <a:buChar char="•"/>
            </a:pPr>
            <a:endParaRPr lang="en-US" dirty="0">
              <a:hlinkClick r:id="rId5"/>
            </a:endParaRP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dirty="0"/>
          </a:p>
          <a:p>
            <a:endParaRPr lang="en-US" dirty="0"/>
          </a:p>
          <a:p>
            <a:endParaRPr lang="en-US" dirty="0"/>
          </a:p>
          <a:p>
            <a:endParaRPr lang="en-US" dirty="0"/>
          </a:p>
        </p:txBody>
      </p:sp>
      <p:pic>
        <p:nvPicPr>
          <p:cNvPr id="7" name="Picture 6"/>
          <p:cNvPicPr>
            <a:picLocks noChangeAspect="1"/>
          </p:cNvPicPr>
          <p:nvPr/>
        </p:nvPicPr>
        <p:blipFill>
          <a:blip r:embed="rId6"/>
          <a:stretch>
            <a:fillRect/>
          </a:stretch>
        </p:blipFill>
        <p:spPr>
          <a:xfrm>
            <a:off x="7672675" y="1350136"/>
            <a:ext cx="4077388" cy="289971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p:cNvPicPr>
            <a:picLocks noChangeAspect="1"/>
          </p:cNvPicPr>
          <p:nvPr/>
        </p:nvPicPr>
        <p:blipFill>
          <a:blip r:embed="rId7"/>
          <a:stretch>
            <a:fillRect/>
          </a:stretch>
        </p:blipFill>
        <p:spPr>
          <a:xfrm>
            <a:off x="6972330" y="4268512"/>
            <a:ext cx="4295013" cy="26081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9073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2095500" y="304800"/>
            <a:ext cx="7772400" cy="1143000"/>
          </a:xfrm>
        </p:spPr>
        <p:txBody>
          <a:bodyPr>
            <a:normAutofit fontScale="90000"/>
          </a:bodyPr>
          <a:lstStyle/>
          <a:p>
            <a:pPr>
              <a:lnSpc>
                <a:spcPct val="112000"/>
              </a:lnSpc>
              <a:tabLst>
                <a:tab pos="723900" algn="l"/>
                <a:tab pos="1447800" algn="l"/>
                <a:tab pos="2171700" algn="l"/>
                <a:tab pos="2895600" algn="l"/>
                <a:tab pos="3619500" algn="l"/>
                <a:tab pos="4343400" algn="l"/>
                <a:tab pos="5067300" algn="l"/>
                <a:tab pos="5791200" algn="l"/>
                <a:tab pos="6515100" algn="l"/>
                <a:tab pos="7239000" algn="l"/>
              </a:tabLst>
            </a:pPr>
            <a:r>
              <a:rPr lang="en-US" sz="3600" b="1" dirty="0">
                <a:solidFill>
                  <a:srgbClr val="000099"/>
                </a:solidFill>
                <a:latin typeface="Arial Unicode MS" panose="020B0604020202020204" pitchFamily="34" charset="-128"/>
              </a:rPr>
              <a:t>Benefits of Usability to an Organization</a:t>
            </a:r>
          </a:p>
        </p:txBody>
      </p:sp>
      <p:sp>
        <p:nvSpPr>
          <p:cNvPr id="13315" name="Text Box 3"/>
          <p:cNvSpPr txBox="1">
            <a:spLocks noChangeArrowheads="1"/>
          </p:cNvSpPr>
          <p:nvPr/>
        </p:nvSpPr>
        <p:spPr bwMode="auto">
          <a:xfrm>
            <a:off x="278892" y="1667255"/>
            <a:ext cx="6621780" cy="539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lIns="90000" tIns="86580" rIns="90000" bIns="45000"/>
          <a:lstStyle>
            <a:lvl1pPr marL="342900" indent="-34131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2pPr>
            <a:lvl3pPr indent="-22701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9pPr>
          </a:lstStyle>
          <a:p>
            <a:pPr marL="458787" indent="-457200" eaLnBrk="1">
              <a:lnSpc>
                <a:spcPct val="100000"/>
              </a:lnSpc>
              <a:buClr>
                <a:srgbClr val="FF0000"/>
              </a:buClr>
              <a:buSzPct val="127000"/>
              <a:buFont typeface="Wingdings" panose="05000000000000000000" pitchFamily="2" charset="2"/>
              <a:buChar char="Ø"/>
            </a:pPr>
            <a:r>
              <a:rPr lang="en-US" sz="3000" dirty="0">
                <a:solidFill>
                  <a:srgbClr val="000099"/>
                </a:solidFill>
                <a:latin typeface="Arial Unicode MS" panose="020B0604020202020204" pitchFamily="34" charset="-128"/>
              </a:rPr>
              <a:t>Reduce training costs</a:t>
            </a:r>
          </a:p>
          <a:p>
            <a:pPr marL="458787" indent="-457200" eaLnBrk="1">
              <a:lnSpc>
                <a:spcPct val="100000"/>
              </a:lnSpc>
              <a:buClr>
                <a:srgbClr val="FF0000"/>
              </a:buClr>
              <a:buSzPct val="127000"/>
              <a:buFont typeface="Wingdings" panose="05000000000000000000" pitchFamily="2" charset="2"/>
              <a:buChar char="Ø"/>
            </a:pPr>
            <a:r>
              <a:rPr lang="en-US" sz="3000" dirty="0">
                <a:solidFill>
                  <a:srgbClr val="000099"/>
                </a:solidFill>
                <a:latin typeface="Arial Unicode MS" panose="020B0604020202020204" pitchFamily="34" charset="-128"/>
              </a:rPr>
              <a:t>Reduce development costs</a:t>
            </a:r>
          </a:p>
          <a:p>
            <a:pPr lvl="2" eaLnBrk="1">
              <a:lnSpc>
                <a:spcPct val="100000"/>
              </a:lnSpc>
              <a:buClr>
                <a:srgbClr val="FFFFFF"/>
              </a:buClr>
              <a:buSzPct val="130000"/>
              <a:buFont typeface="Times New Roman" panose="02020603050405020304" pitchFamily="18" charset="0"/>
              <a:buBlip>
                <a:blip r:embed="rId3"/>
              </a:buBlip>
            </a:pPr>
            <a:r>
              <a:rPr lang="en-US" sz="2400" dirty="0">
                <a:solidFill>
                  <a:srgbClr val="000099"/>
                </a:solidFill>
                <a:latin typeface="Arial Unicode MS" panose="020B0604020202020204" pitchFamily="34" charset="-128"/>
              </a:rPr>
              <a:t>Identify and fix problems early</a:t>
            </a:r>
          </a:p>
          <a:p>
            <a:pPr marL="458787" indent="-457200" eaLnBrk="1">
              <a:lnSpc>
                <a:spcPct val="100000"/>
              </a:lnSpc>
              <a:buClr>
                <a:srgbClr val="FF0000"/>
              </a:buClr>
              <a:buSzPct val="127000"/>
              <a:buFont typeface="Wingdings" panose="05000000000000000000" pitchFamily="2" charset="2"/>
              <a:buChar char="Ø"/>
            </a:pPr>
            <a:r>
              <a:rPr lang="en-US" sz="3000" dirty="0">
                <a:solidFill>
                  <a:srgbClr val="000099"/>
                </a:solidFill>
                <a:latin typeface="Arial Unicode MS" panose="020B0604020202020204" pitchFamily="34" charset="-128"/>
              </a:rPr>
              <a:t>Reduce support costs; m</a:t>
            </a:r>
            <a:r>
              <a:rPr lang="en-US" sz="3200" dirty="0">
                <a:solidFill>
                  <a:srgbClr val="000099"/>
                </a:solidFill>
                <a:latin typeface="Arial Unicode MS" panose="020B0604020202020204" pitchFamily="34" charset="-128"/>
              </a:rPr>
              <a:t>inimize need for </a:t>
            </a:r>
          </a:p>
          <a:p>
            <a:pPr lvl="2" eaLnBrk="1">
              <a:lnSpc>
                <a:spcPct val="100000"/>
              </a:lnSpc>
              <a:buClr>
                <a:srgbClr val="FFFFFF"/>
              </a:buClr>
              <a:buSzPct val="130000"/>
              <a:buFont typeface="Times New Roman" panose="02020603050405020304" pitchFamily="18" charset="0"/>
              <a:buBlip>
                <a:blip r:embed="rId3"/>
              </a:buBlip>
            </a:pPr>
            <a:r>
              <a:rPr lang="en-US" sz="2400" dirty="0">
                <a:solidFill>
                  <a:srgbClr val="000099"/>
                </a:solidFill>
                <a:latin typeface="Arial Unicode MS" panose="020B0604020202020204" pitchFamily="34" charset="-128"/>
              </a:rPr>
              <a:t>support personnel/help desks</a:t>
            </a:r>
          </a:p>
          <a:p>
            <a:pPr lvl="2" eaLnBrk="1">
              <a:lnSpc>
                <a:spcPct val="100000"/>
              </a:lnSpc>
              <a:buClr>
                <a:srgbClr val="FFFFFF"/>
              </a:buClr>
              <a:buSzPct val="130000"/>
              <a:buFont typeface="Times New Roman" panose="02020603050405020304" pitchFamily="18" charset="0"/>
              <a:buBlip>
                <a:blip r:embed="rId3"/>
              </a:buBlip>
            </a:pPr>
            <a:r>
              <a:rPr lang="en-US" sz="2400" dirty="0">
                <a:solidFill>
                  <a:srgbClr val="000099"/>
                </a:solidFill>
                <a:latin typeface="Arial Unicode MS" panose="020B0604020202020204" pitchFamily="34" charset="-128"/>
              </a:rPr>
              <a:t>fixes, maintenance, upgrades</a:t>
            </a:r>
          </a:p>
          <a:p>
            <a:pPr>
              <a:lnSpc>
                <a:spcPct val="100000"/>
              </a:lnSpc>
              <a:buClr>
                <a:srgbClr val="FFFFFF"/>
              </a:buClr>
              <a:buSzPct val="130000"/>
              <a:buFont typeface="Times New Roman" panose="02020603050405020304" pitchFamily="18" charset="0"/>
              <a:buBlip>
                <a:blip r:embed="rId3"/>
              </a:buBlip>
            </a:pPr>
            <a:r>
              <a:rPr lang="en-US" sz="2400" dirty="0">
                <a:solidFill>
                  <a:srgbClr val="000099"/>
                </a:solidFill>
                <a:latin typeface="Arial Unicode MS" panose="020B0604020202020204" pitchFamily="34" charset="-128"/>
              </a:rPr>
              <a:t>… </a:t>
            </a:r>
          </a:p>
        </p:txBody>
      </p:sp>
      <p:pic>
        <p:nvPicPr>
          <p:cNvPr id="2" name="Picture 1"/>
          <p:cNvPicPr>
            <a:picLocks noChangeAspect="1"/>
          </p:cNvPicPr>
          <p:nvPr/>
        </p:nvPicPr>
        <p:blipFill>
          <a:blip r:embed="rId4"/>
          <a:stretch>
            <a:fillRect/>
          </a:stretch>
        </p:blipFill>
        <p:spPr>
          <a:xfrm>
            <a:off x="6375042" y="1867662"/>
            <a:ext cx="5736040" cy="4880868"/>
          </a:xfrm>
          <a:prstGeom prst="rect">
            <a:avLst/>
          </a:prstGeom>
        </p:spPr>
      </p:pic>
    </p:spTree>
    <p:extLst>
      <p:ext uri="{BB962C8B-B14F-4D97-AF65-F5344CB8AC3E}">
        <p14:creationId xmlns:p14="http://schemas.microsoft.com/office/powerpoint/2010/main" val="69637237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Text Placeholder 2"/>
          <p:cNvSpPr>
            <a:spLocks noGrp="1"/>
          </p:cNvSpPr>
          <p:nvPr>
            <p:ph type="body" idx="1"/>
          </p:nvPr>
        </p:nvSpPr>
        <p:spPr>
          <a:xfrm>
            <a:off x="6028267" y="2402237"/>
            <a:ext cx="5859506" cy="2187226"/>
          </a:xfrm>
        </p:spPr>
        <p:txBody>
          <a:bodyPr>
            <a:noAutofit/>
          </a:bodyPr>
          <a:lstStyle/>
          <a:p>
            <a:r>
              <a:rPr lang="en-US" sz="2400" dirty="0"/>
              <a:t>Stop wasting your marketing budget on bad usability</a:t>
            </a:r>
          </a:p>
        </p:txBody>
      </p:sp>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rgbClr val="D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hlinkClick r:id="rId3" tooltip="Learn More"/>
          </p:cNvPr>
          <p:cNvSpPr txBox="1">
            <a:spLocks/>
          </p:cNvSpPr>
          <p:nvPr/>
        </p:nvSpPr>
        <p:spPr>
          <a:xfrm>
            <a:off x="2897188" y="5844663"/>
            <a:ext cx="8659850" cy="931371"/>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ct val="30000"/>
              </a:spcBef>
              <a:buFont typeface="Arial" panose="020B0604020202020204" pitchFamily="34" charset="0"/>
              <a:buNone/>
              <a:defRPr sz="2800" kern="1200">
                <a:solidFill>
                  <a:schemeClr val="bg1"/>
                </a:solidFill>
                <a:latin typeface="+mj-lt"/>
                <a:ea typeface="+mn-ea"/>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hlinkClick r:id="rId4"/>
              </a:rPr>
              <a:t>http://www.youtube.com/watch?v=cwoSQypJ5to</a:t>
            </a:r>
            <a:endParaRPr lang="en-US" sz="1800" dirty="0">
              <a:solidFill>
                <a:srgbClr val="DD462F"/>
              </a:solidFill>
            </a:endParaRPr>
          </a:p>
        </p:txBody>
      </p:sp>
    </p:spTree>
    <p:extLst>
      <p:ext uri="{BB962C8B-B14F-4D97-AF65-F5344CB8AC3E}">
        <p14:creationId xmlns:p14="http://schemas.microsoft.com/office/powerpoint/2010/main" val="231750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is                 important?</a:t>
            </a:r>
          </a:p>
        </p:txBody>
      </p:sp>
      <p:sp>
        <p:nvSpPr>
          <p:cNvPr id="3" name="Subtitle 2"/>
          <p:cNvSpPr>
            <a:spLocks noGrp="1"/>
          </p:cNvSpPr>
          <p:nvPr>
            <p:ph type="subTitle" idx="1"/>
          </p:nvPr>
        </p:nvSpPr>
        <p:spPr>
          <a:xfrm>
            <a:off x="838202" y="5684363"/>
            <a:ext cx="6705599" cy="564039"/>
          </a:xfrm>
        </p:spPr>
        <p:txBody>
          <a:bodyPr>
            <a:normAutofit fontScale="25000" lnSpcReduction="20000"/>
          </a:bodyPr>
          <a:lstStyle/>
          <a:p>
            <a:endParaRPr lang="en-US" dirty="0"/>
          </a:p>
          <a:p>
            <a:endParaRPr lang="en-US" dirty="0"/>
          </a:p>
          <a:p>
            <a:r>
              <a:rPr lang="en-US" dirty="0"/>
              <a:t>Amir Dirin</a:t>
            </a:r>
          </a:p>
        </p:txBody>
      </p:sp>
      <p:pic>
        <p:nvPicPr>
          <p:cNvPr id="6" name="Picture 5"/>
          <p:cNvPicPr>
            <a:picLocks noChangeAspect="1"/>
          </p:cNvPicPr>
          <p:nvPr/>
        </p:nvPicPr>
        <p:blipFill>
          <a:blip r:embed="rId3"/>
          <a:stretch>
            <a:fillRect/>
          </a:stretch>
        </p:blipFill>
        <p:spPr>
          <a:xfrm>
            <a:off x="2932366" y="2207056"/>
            <a:ext cx="2962275" cy="2095500"/>
          </a:xfrm>
          <a:prstGeom prst="rect">
            <a:avLst/>
          </a:prstGeom>
        </p:spPr>
      </p:pic>
      <p:sp>
        <p:nvSpPr>
          <p:cNvPr id="4" name="Rectangle 3">
            <a:extLst>
              <a:ext uri="{FF2B5EF4-FFF2-40B4-BE49-F238E27FC236}">
                <a16:creationId xmlns:a16="http://schemas.microsoft.com/office/drawing/2014/main" id="{C8F103B5-FA05-4367-ABCB-8BE144B1A6C8}"/>
              </a:ext>
            </a:extLst>
          </p:cNvPr>
          <p:cNvSpPr/>
          <p:nvPr/>
        </p:nvSpPr>
        <p:spPr>
          <a:xfrm>
            <a:off x="4817578" y="1073796"/>
            <a:ext cx="5290615" cy="369332"/>
          </a:xfrm>
          <a:prstGeom prst="rect">
            <a:avLst/>
          </a:prstGeom>
        </p:spPr>
        <p:txBody>
          <a:bodyPr wrap="none">
            <a:spAutoFit/>
          </a:bodyPr>
          <a:lstStyle/>
          <a:p>
            <a:r>
              <a:rPr lang="en-US" dirty="0"/>
              <a:t>https://padlet.com/amir_dirin1/x40de2ccmiyacoae</a:t>
            </a:r>
          </a:p>
        </p:txBody>
      </p:sp>
    </p:spTree>
    <p:extLst>
      <p:ext uri="{BB962C8B-B14F-4D97-AF65-F5344CB8AC3E}">
        <p14:creationId xmlns:p14="http://schemas.microsoft.com/office/powerpoint/2010/main" val="247180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wasting your marketing budget on bad usability</a:t>
            </a:r>
            <a:br>
              <a:rPr lang="en-US" dirty="0"/>
            </a:br>
            <a:endParaRPr lang="en-US" dirty="0"/>
          </a:p>
        </p:txBody>
      </p:sp>
      <p:pic>
        <p:nvPicPr>
          <p:cNvPr id="4" name="Picture 3"/>
          <p:cNvPicPr>
            <a:picLocks noChangeAspect="1"/>
          </p:cNvPicPr>
          <p:nvPr/>
        </p:nvPicPr>
        <p:blipFill>
          <a:blip r:embed="rId3"/>
          <a:stretch>
            <a:fillRect/>
          </a:stretch>
        </p:blipFill>
        <p:spPr>
          <a:xfrm>
            <a:off x="6001402" y="1802065"/>
            <a:ext cx="2143593" cy="3387572"/>
          </a:xfrm>
          <a:prstGeom prst="rect">
            <a:avLst/>
          </a:prstGeom>
        </p:spPr>
      </p:pic>
      <p:pic>
        <p:nvPicPr>
          <p:cNvPr id="5" name="Picture 4"/>
          <p:cNvPicPr>
            <a:picLocks noChangeAspect="1"/>
          </p:cNvPicPr>
          <p:nvPr/>
        </p:nvPicPr>
        <p:blipFill>
          <a:blip r:embed="rId4"/>
          <a:stretch>
            <a:fillRect/>
          </a:stretch>
        </p:blipFill>
        <p:spPr>
          <a:xfrm>
            <a:off x="8588609" y="1985470"/>
            <a:ext cx="3503795" cy="3020762"/>
          </a:xfrm>
          <a:prstGeom prst="rect">
            <a:avLst/>
          </a:prstGeom>
        </p:spPr>
      </p:pic>
    </p:spTree>
    <p:extLst>
      <p:ext uri="{BB962C8B-B14F-4D97-AF65-F5344CB8AC3E}">
        <p14:creationId xmlns:p14="http://schemas.microsoft.com/office/powerpoint/2010/main" val="421532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330108" y="614219"/>
            <a:ext cx="11601450" cy="6360659"/>
          </a:xfrm>
          <a:prstGeom prst="rect">
            <a:avLst/>
          </a:prstGeom>
        </p:spPr>
      </p:pic>
    </p:spTree>
    <p:extLst>
      <p:ext uri="{BB962C8B-B14F-4D97-AF65-F5344CB8AC3E}">
        <p14:creationId xmlns:p14="http://schemas.microsoft.com/office/powerpoint/2010/main" val="236060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75829" y="1628503"/>
            <a:ext cx="10829925" cy="5408024"/>
          </a:xfrm>
          <a:prstGeom prst="rect">
            <a:avLst/>
          </a:prstGeom>
        </p:spPr>
      </p:pic>
    </p:spTree>
    <p:extLst>
      <p:ext uri="{BB962C8B-B14F-4D97-AF65-F5344CB8AC3E}">
        <p14:creationId xmlns:p14="http://schemas.microsoft.com/office/powerpoint/2010/main" val="2680950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4732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2000 Palm Beach election debacle</a:t>
            </a:r>
          </a:p>
        </p:txBody>
      </p:sp>
      <p:pic>
        <p:nvPicPr>
          <p:cNvPr id="4" name="Picture 3"/>
          <p:cNvPicPr>
            <a:picLocks noChangeAspect="1"/>
          </p:cNvPicPr>
          <p:nvPr/>
        </p:nvPicPr>
        <p:blipFill>
          <a:blip r:embed="rId3"/>
          <a:stretch>
            <a:fillRect/>
          </a:stretch>
        </p:blipFill>
        <p:spPr>
          <a:xfrm>
            <a:off x="6117465" y="1867437"/>
            <a:ext cx="5789721" cy="3309869"/>
          </a:xfrm>
          <a:prstGeom prst="rect">
            <a:avLst/>
          </a:prstGeom>
        </p:spPr>
      </p:pic>
      <p:sp>
        <p:nvSpPr>
          <p:cNvPr id="5" name="Oval 4"/>
          <p:cNvSpPr/>
          <p:nvPr/>
        </p:nvSpPr>
        <p:spPr>
          <a:xfrm>
            <a:off x="8950818" y="2402238"/>
            <a:ext cx="888642" cy="1126573"/>
          </a:xfrm>
          <a:prstGeom prst="ellipse">
            <a:avLst/>
          </a:prstGeom>
          <a:noFill/>
          <a:ln w="762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3699415">
            <a:off x="8002598" y="1265178"/>
            <a:ext cx="1768850" cy="502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75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switch in the wrong position</a:t>
            </a:r>
          </a:p>
        </p:txBody>
      </p:sp>
      <p:pic>
        <p:nvPicPr>
          <p:cNvPr id="4" name="Picture 3"/>
          <p:cNvPicPr>
            <a:picLocks noChangeAspect="1"/>
          </p:cNvPicPr>
          <p:nvPr/>
        </p:nvPicPr>
        <p:blipFill>
          <a:blip r:embed="rId3"/>
          <a:stretch>
            <a:fillRect/>
          </a:stretch>
        </p:blipFill>
        <p:spPr>
          <a:xfrm>
            <a:off x="7137872" y="1862329"/>
            <a:ext cx="4839480" cy="3267044"/>
          </a:xfrm>
          <a:prstGeom prst="rect">
            <a:avLst/>
          </a:prstGeom>
        </p:spPr>
      </p:pic>
      <p:sp>
        <p:nvSpPr>
          <p:cNvPr id="3" name="Rectangle 2"/>
          <p:cNvSpPr/>
          <p:nvPr/>
        </p:nvSpPr>
        <p:spPr>
          <a:xfrm>
            <a:off x="5832731" y="6000413"/>
            <a:ext cx="5137176" cy="369332"/>
          </a:xfrm>
          <a:prstGeom prst="rect">
            <a:avLst/>
          </a:prstGeom>
        </p:spPr>
        <p:txBody>
          <a:bodyPr wrap="none">
            <a:spAutoFit/>
          </a:bodyPr>
          <a:lstStyle/>
          <a:p>
            <a:r>
              <a:rPr lang="en-US" dirty="0">
                <a:hlinkClick r:id="rId4"/>
              </a:rPr>
              <a:t>http://www.youtube.com/watch?v=I9gELPxPG8Q</a:t>
            </a:r>
            <a:endParaRPr lang="en-US" dirty="0"/>
          </a:p>
        </p:txBody>
      </p:sp>
    </p:spTree>
    <p:extLst>
      <p:ext uri="{BB962C8B-B14F-4D97-AF65-F5344CB8AC3E}">
        <p14:creationId xmlns:p14="http://schemas.microsoft.com/office/powerpoint/2010/main" val="661245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Therac-25 </a:t>
            </a:r>
            <a:br>
              <a:rPr lang="en-US" b="1" dirty="0"/>
            </a:br>
            <a:r>
              <a:rPr lang="en-US" dirty="0"/>
              <a:t> </a:t>
            </a:r>
            <a:br>
              <a:rPr lang="en-US" dirty="0"/>
            </a:br>
            <a:r>
              <a:rPr lang="en-US" u="sng" dirty="0">
                <a:hlinkClick r:id="rId3"/>
              </a:rPr>
              <a:t>killed a number of patients due to unclear error messages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4"/>
          <a:stretch>
            <a:fillRect/>
          </a:stretch>
        </p:blipFill>
        <p:spPr>
          <a:xfrm>
            <a:off x="6323308" y="2238581"/>
            <a:ext cx="5488941" cy="2514537"/>
          </a:xfrm>
          <a:prstGeom prst="rect">
            <a:avLst/>
          </a:prstGeom>
        </p:spPr>
      </p:pic>
    </p:spTree>
    <p:extLst>
      <p:ext uri="{BB962C8B-B14F-4D97-AF65-F5344CB8AC3E}">
        <p14:creationId xmlns:p14="http://schemas.microsoft.com/office/powerpoint/2010/main" val="4196502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2A8F-67F8-4CB1-BF90-86308037E992}"/>
              </a:ext>
            </a:extLst>
          </p:cNvPr>
          <p:cNvSpPr>
            <a:spLocks noGrp="1"/>
          </p:cNvSpPr>
          <p:nvPr>
            <p:ph type="title"/>
          </p:nvPr>
        </p:nvSpPr>
        <p:spPr/>
        <p:txBody>
          <a:bodyPr/>
          <a:lstStyle/>
          <a:p>
            <a:r>
              <a:rPr lang="en-US" dirty="0"/>
              <a:t>https://www.youtube.com/watch?v=Ht12f8EJOys</a:t>
            </a:r>
          </a:p>
        </p:txBody>
      </p:sp>
      <p:sp>
        <p:nvSpPr>
          <p:cNvPr id="3" name="Text Placeholder 2">
            <a:extLst>
              <a:ext uri="{FF2B5EF4-FFF2-40B4-BE49-F238E27FC236}">
                <a16:creationId xmlns:a16="http://schemas.microsoft.com/office/drawing/2014/main" id="{D926916E-31F9-4B91-9721-E8E3917C348D}"/>
              </a:ext>
            </a:extLst>
          </p:cNvPr>
          <p:cNvSpPr>
            <a:spLocks noGrp="1"/>
          </p:cNvSpPr>
          <p:nvPr>
            <p:ph type="body" idx="1"/>
          </p:nvPr>
        </p:nvSpPr>
        <p:spPr/>
        <p:txBody>
          <a:bodyPr/>
          <a:lstStyle/>
          <a:p>
            <a:r>
              <a:rPr lang="en-US"/>
              <a:t>Airplane crash</a:t>
            </a:r>
            <a:endParaRPr lang="en-US" dirty="0"/>
          </a:p>
        </p:txBody>
      </p:sp>
    </p:spTree>
    <p:extLst>
      <p:ext uri="{BB962C8B-B14F-4D97-AF65-F5344CB8AC3E}">
        <p14:creationId xmlns:p14="http://schemas.microsoft.com/office/powerpoint/2010/main" val="1493067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Quiz</a:t>
            </a:r>
            <a:endParaRPr lang="en-US" dirty="0"/>
          </a:p>
        </p:txBody>
      </p:sp>
      <p:sp>
        <p:nvSpPr>
          <p:cNvPr id="3" name="Text Placeholder 2"/>
          <p:cNvSpPr>
            <a:spLocks noGrp="1"/>
          </p:cNvSpPr>
          <p:nvPr>
            <p:ph type="body" idx="1"/>
          </p:nvPr>
        </p:nvSpPr>
        <p:spPr/>
        <p:txBody>
          <a:bodyPr/>
          <a:lstStyle/>
          <a:p>
            <a:r>
              <a:rPr lang="fi-FI" dirty="0" err="1"/>
              <a:t>List</a:t>
            </a:r>
            <a:r>
              <a:rPr lang="fi-FI" dirty="0"/>
              <a:t> 3 </a:t>
            </a:r>
            <a:r>
              <a:rPr lang="fi-FI" dirty="0" err="1"/>
              <a:t>actions</a:t>
            </a:r>
            <a:r>
              <a:rPr lang="fi-FI" dirty="0"/>
              <a:t> </a:t>
            </a:r>
            <a:r>
              <a:rPr lang="fi-FI" dirty="0" err="1"/>
              <a:t>that</a:t>
            </a:r>
            <a:r>
              <a:rPr lang="fi-FI" dirty="0"/>
              <a:t> </a:t>
            </a:r>
            <a:r>
              <a:rPr lang="fi-FI" dirty="0" err="1"/>
              <a:t>might</a:t>
            </a:r>
            <a:r>
              <a:rPr lang="fi-FI" dirty="0"/>
              <a:t> </a:t>
            </a:r>
            <a:r>
              <a:rPr lang="fi-FI" dirty="0" err="1"/>
              <a:t>lead</a:t>
            </a:r>
            <a:r>
              <a:rPr lang="fi-FI" dirty="0"/>
              <a:t> to </a:t>
            </a:r>
            <a:r>
              <a:rPr lang="fi-FI" dirty="0" err="1"/>
              <a:t>better</a:t>
            </a:r>
            <a:r>
              <a:rPr lang="fi-FI" dirty="0"/>
              <a:t> </a:t>
            </a:r>
            <a:r>
              <a:rPr lang="fi-FI" dirty="0" err="1"/>
              <a:t>user-centric</a:t>
            </a:r>
            <a:r>
              <a:rPr lang="fi-FI" dirty="0"/>
              <a:t> design</a:t>
            </a:r>
          </a:p>
          <a:p>
            <a:endParaRPr lang="en-US" dirty="0"/>
          </a:p>
        </p:txBody>
      </p:sp>
    </p:spTree>
    <p:extLst>
      <p:ext uri="{BB962C8B-B14F-4D97-AF65-F5344CB8AC3E}">
        <p14:creationId xmlns:p14="http://schemas.microsoft.com/office/powerpoint/2010/main" val="17613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223962" y="1776549"/>
            <a:ext cx="9744075" cy="4405176"/>
          </a:xfrm>
          <a:prstGeom prst="rect">
            <a:avLst/>
          </a:prstGeom>
        </p:spPr>
      </p:pic>
    </p:spTree>
    <p:extLst>
      <p:ext uri="{BB962C8B-B14F-4D97-AF65-F5344CB8AC3E}">
        <p14:creationId xmlns:p14="http://schemas.microsoft.com/office/powerpoint/2010/main" val="187518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24130" y="509047"/>
            <a:ext cx="8277336" cy="57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lIns="90000" tIns="45000" rIns="90000" bIns="45000"/>
          <a:lstStyle>
            <a:lvl1pPr marL="342900" indent="-34131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9pPr>
          </a:lstStyle>
          <a:p>
            <a:pPr>
              <a:lnSpc>
                <a:spcPct val="112000"/>
              </a:lnSpc>
              <a:spcBef>
                <a:spcPts val="900"/>
              </a:spcBef>
            </a:pPr>
            <a:r>
              <a:rPr lang="en-US" sz="3600" i="1" dirty="0">
                <a:solidFill>
                  <a:srgbClr val="000099"/>
                </a:solidFill>
                <a:latin typeface="Arial Unicode MS" panose="020B0604020202020204" pitchFamily="34" charset="-128"/>
              </a:rPr>
              <a:t>What is Usability?</a:t>
            </a:r>
          </a:p>
          <a:p>
            <a:pPr>
              <a:lnSpc>
                <a:spcPct val="112000"/>
              </a:lnSpc>
              <a:spcBef>
                <a:spcPts val="725"/>
              </a:spcBef>
              <a:buClrTx/>
              <a:buSzTx/>
            </a:pPr>
            <a:endParaRPr lang="en-US" sz="3600" dirty="0">
              <a:solidFill>
                <a:srgbClr val="000099"/>
              </a:solidFill>
              <a:latin typeface="Arial Unicode MS" panose="020B0604020202020204" pitchFamily="34" charset="-128"/>
            </a:endParaRPr>
          </a:p>
        </p:txBody>
      </p:sp>
      <p:pic>
        <p:nvPicPr>
          <p:cNvPr id="2" name="Picture 1"/>
          <p:cNvPicPr>
            <a:picLocks noChangeAspect="1"/>
          </p:cNvPicPr>
          <p:nvPr/>
        </p:nvPicPr>
        <p:blipFill>
          <a:blip r:embed="rId3"/>
          <a:stretch>
            <a:fillRect/>
          </a:stretch>
        </p:blipFill>
        <p:spPr>
          <a:xfrm>
            <a:off x="236483" y="1706252"/>
            <a:ext cx="8165574" cy="4091233"/>
          </a:xfrm>
          <a:prstGeom prst="rect">
            <a:avLst/>
          </a:prstGeom>
        </p:spPr>
      </p:pic>
      <p:sp>
        <p:nvSpPr>
          <p:cNvPr id="3" name="TextBox 2"/>
          <p:cNvSpPr txBox="1"/>
          <p:nvPr/>
        </p:nvSpPr>
        <p:spPr>
          <a:xfrm>
            <a:off x="8402057" y="1552902"/>
            <a:ext cx="3395202" cy="5609997"/>
          </a:xfrm>
          <a:prstGeom prst="rect">
            <a:avLst/>
          </a:prstGeom>
          <a:noFill/>
          <a:ln>
            <a:solidFill>
              <a:srgbClr val="00B0F0"/>
            </a:solidFill>
          </a:ln>
        </p:spPr>
        <p:txBody>
          <a:bodyPr wrap="square" rtlCol="0">
            <a:spAutoFit/>
          </a:bodyPr>
          <a:lstStyle/>
          <a:p>
            <a:pPr>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Learnability</a:t>
            </a:r>
          </a:p>
          <a:p>
            <a:pPr lvl="1">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Completeness</a:t>
            </a:r>
          </a:p>
          <a:p>
            <a:pPr>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Efficiency</a:t>
            </a:r>
          </a:p>
          <a:p>
            <a:pPr lvl="1">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Speed, Effort</a:t>
            </a:r>
          </a:p>
          <a:p>
            <a:pPr>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Memorability</a:t>
            </a:r>
          </a:p>
          <a:p>
            <a:pPr lvl="1">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Predictable</a:t>
            </a:r>
          </a:p>
          <a:p>
            <a:pPr>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Errors tolerance</a:t>
            </a:r>
          </a:p>
          <a:p>
            <a:pPr lvl="1">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Prevention, recovery</a:t>
            </a:r>
          </a:p>
          <a:p>
            <a:pPr>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Satisfaction</a:t>
            </a:r>
          </a:p>
          <a:p>
            <a:pPr lvl="1">
              <a:lnSpc>
                <a:spcPct val="112000"/>
              </a:lnSpc>
              <a:spcBef>
                <a:spcPts val="725"/>
              </a:spcBef>
              <a:buClr>
                <a:srgbClr val="FFFFFF"/>
              </a:buClr>
              <a:buSzPct val="105000"/>
              <a:buBlip>
                <a:blip r:embed="rId4"/>
              </a:buBlip>
            </a:pPr>
            <a:r>
              <a:rPr lang="en-US" dirty="0">
                <a:solidFill>
                  <a:srgbClr val="000099"/>
                </a:solidFill>
                <a:latin typeface="Arial Unicode MS" panose="020B0604020202020204" pitchFamily="34" charset="-128"/>
              </a:rPr>
              <a:t>Engage the user, satisfying</a:t>
            </a:r>
          </a:p>
          <a:p>
            <a:pPr marL="742950" lvl="1" indent="-285750">
              <a:lnSpc>
                <a:spcPct val="112000"/>
              </a:lnSpc>
              <a:spcBef>
                <a:spcPts val="725"/>
              </a:spcBef>
              <a:buClr>
                <a:srgbClr val="FFC000"/>
              </a:buClr>
              <a:buSzPct val="105000"/>
              <a:buFont typeface="Wingdings" panose="05000000000000000000" pitchFamily="2" charset="2"/>
              <a:buChar char="Ø"/>
            </a:pPr>
            <a:r>
              <a:rPr lang="en-US" dirty="0" err="1">
                <a:latin typeface="Arial Unicode MS" panose="020B0604020202020204" pitchFamily="34" charset="-128"/>
              </a:rPr>
              <a:t>Jakob</a:t>
            </a:r>
            <a:r>
              <a:rPr lang="en-US" dirty="0">
                <a:latin typeface="Arial Unicode MS" panose="020B0604020202020204" pitchFamily="34" charset="-128"/>
              </a:rPr>
              <a:t> Nielsen, “Usability Engineering, 1993”</a:t>
            </a:r>
          </a:p>
          <a:p>
            <a:pPr marL="285750" indent="-285750">
              <a:buClr>
                <a:srgbClr val="FFC000"/>
              </a:buClr>
              <a:buFont typeface="Wingdings" panose="05000000000000000000" pitchFamily="2" charset="2"/>
              <a:buChar char="Ø"/>
            </a:pPr>
            <a:endParaRPr lang="en-US" dirty="0"/>
          </a:p>
        </p:txBody>
      </p:sp>
      <p:sp>
        <p:nvSpPr>
          <p:cNvPr id="4" name="TextBox 3"/>
          <p:cNvSpPr txBox="1"/>
          <p:nvPr/>
        </p:nvSpPr>
        <p:spPr>
          <a:xfrm>
            <a:off x="236483" y="5934670"/>
            <a:ext cx="7315200" cy="923330"/>
          </a:xfrm>
          <a:prstGeom prst="rect">
            <a:avLst/>
          </a:prstGeom>
          <a:noFill/>
        </p:spPr>
        <p:txBody>
          <a:bodyPr wrap="square" rtlCol="0">
            <a:spAutoFit/>
          </a:bodyPr>
          <a:lstStyle/>
          <a:p>
            <a:r>
              <a:rPr lang="en-US" dirty="0"/>
              <a:t>[Usability refers to] the extent to which a product can be used by specific goals with </a:t>
            </a:r>
            <a:r>
              <a:rPr lang="en-US" dirty="0">
                <a:solidFill>
                  <a:srgbClr val="FF0000"/>
                </a:solidFill>
                <a:effectLst>
                  <a:outerShdw blurRad="38100" dist="38100" dir="2700000" algn="tl">
                    <a:srgbClr val="000000">
                      <a:alpha val="43137"/>
                    </a:srgbClr>
                  </a:outerShdw>
                </a:effectLst>
              </a:rPr>
              <a:t>effectiveness, efficiency and satisfaction</a:t>
            </a:r>
            <a:r>
              <a:rPr lang="en-US" dirty="0">
                <a:effectLst>
                  <a:outerShdw blurRad="38100" dist="38100" dir="2700000" algn="tl">
                    <a:srgbClr val="000000">
                      <a:alpha val="43137"/>
                    </a:srgbClr>
                  </a:outerShdw>
                </a:effectLst>
              </a:rPr>
              <a:t> </a:t>
            </a:r>
            <a:r>
              <a:rPr lang="en-US" dirty="0"/>
              <a:t>in a specified context of use : ISO 9241-210</a:t>
            </a:r>
          </a:p>
        </p:txBody>
      </p:sp>
    </p:spTree>
    <p:extLst>
      <p:ext uri="{BB962C8B-B14F-4D97-AF65-F5344CB8AC3E}">
        <p14:creationId xmlns:p14="http://schemas.microsoft.com/office/powerpoint/2010/main" val="383174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4" name="Picture 3"/>
          <p:cNvPicPr>
            <a:picLocks noChangeAspect="1"/>
          </p:cNvPicPr>
          <p:nvPr/>
        </p:nvPicPr>
        <p:blipFill>
          <a:blip r:embed="rId2"/>
          <a:stretch>
            <a:fillRect/>
          </a:stretch>
        </p:blipFill>
        <p:spPr>
          <a:xfrm>
            <a:off x="6255327" y="1936807"/>
            <a:ext cx="5143500" cy="3165129"/>
          </a:xfrm>
          <a:prstGeom prst="rect">
            <a:avLst/>
          </a:prstGeom>
        </p:spPr>
      </p:pic>
    </p:spTree>
    <p:extLst>
      <p:ext uri="{BB962C8B-B14F-4D97-AF65-F5344CB8AC3E}">
        <p14:creationId xmlns:p14="http://schemas.microsoft.com/office/powerpoint/2010/main" val="162787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Usability Result</a:t>
            </a:r>
          </a:p>
        </p:txBody>
      </p:sp>
      <p:sp>
        <p:nvSpPr>
          <p:cNvPr id="3" name="Content Placeholder 2"/>
          <p:cNvSpPr>
            <a:spLocks noGrp="1"/>
          </p:cNvSpPr>
          <p:nvPr>
            <p:ph idx="1"/>
          </p:nvPr>
        </p:nvSpPr>
        <p:spPr>
          <a:xfrm>
            <a:off x="838200" y="1825625"/>
            <a:ext cx="6093884" cy="4433752"/>
          </a:xfrm>
        </p:spPr>
        <p:txBody>
          <a:bodyPr>
            <a:normAutofit lnSpcReduction="10000"/>
          </a:bodyPr>
          <a:lstStyle/>
          <a:p>
            <a:pPr lvl="1"/>
            <a:r>
              <a:rPr lang="en-US" sz="2800" b="1" dirty="0"/>
              <a:t>Frustrated Users, </a:t>
            </a:r>
          </a:p>
          <a:p>
            <a:pPr lvl="1"/>
            <a:r>
              <a:rPr lang="en-US" sz="2800" b="1" dirty="0"/>
              <a:t>Visitor leaving </a:t>
            </a:r>
          </a:p>
          <a:p>
            <a:pPr lvl="1"/>
            <a:r>
              <a:rPr lang="en-US" sz="2800" b="1" dirty="0"/>
              <a:t>Reduction in Repeat visiting</a:t>
            </a:r>
          </a:p>
          <a:p>
            <a:pPr lvl="1"/>
            <a:r>
              <a:rPr lang="en-US" sz="2800" b="1" dirty="0"/>
              <a:t>Higher Support Cost</a:t>
            </a:r>
          </a:p>
          <a:p>
            <a:pPr lvl="1"/>
            <a:r>
              <a:rPr lang="en-US" sz="2800" b="1" dirty="0"/>
              <a:t>Decreased Productivity</a:t>
            </a:r>
            <a:endParaRPr lang="en-US" sz="2800" dirty="0"/>
          </a:p>
          <a:p>
            <a:endParaRPr lang="en-US" sz="1100" dirty="0"/>
          </a:p>
          <a:p>
            <a:pPr lvl="1"/>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6932084" y="1630051"/>
            <a:ext cx="4768504" cy="4880477"/>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32867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773723" y="320040"/>
            <a:ext cx="9094177" cy="1143000"/>
          </a:xfrm>
        </p:spPr>
        <p:txBody>
          <a:bodyPr/>
          <a:lstStyle/>
          <a:p>
            <a:pPr>
              <a:lnSpc>
                <a:spcPct val="112000"/>
              </a:lnSpc>
              <a:tabLst>
                <a:tab pos="723900" algn="l"/>
                <a:tab pos="1447800" algn="l"/>
                <a:tab pos="2171700" algn="l"/>
                <a:tab pos="2895600" algn="l"/>
                <a:tab pos="3619500" algn="l"/>
                <a:tab pos="4343400" algn="l"/>
                <a:tab pos="5067300" algn="l"/>
                <a:tab pos="5791200" algn="l"/>
                <a:tab pos="6515100" algn="l"/>
                <a:tab pos="7239000" algn="l"/>
              </a:tabLst>
            </a:pPr>
            <a:r>
              <a:rPr lang="en-US" sz="3600" b="1" dirty="0">
                <a:solidFill>
                  <a:srgbClr val="000099"/>
                </a:solidFill>
                <a:latin typeface="Arial Unicode MS" panose="020B0604020202020204" pitchFamily="34" charset="-128"/>
              </a:rPr>
              <a:t>Why Isn</a:t>
            </a:r>
            <a:r>
              <a:rPr lang="en-US" altLang="en-US" sz="3600" b="1" dirty="0">
                <a:solidFill>
                  <a:srgbClr val="000099"/>
                </a:solidFill>
                <a:latin typeface="Arial Unicode MS" panose="020B0604020202020204" pitchFamily="34" charset="-128"/>
              </a:rPr>
              <a:t>’</a:t>
            </a:r>
            <a:r>
              <a:rPr lang="en-US" sz="3600" b="1" dirty="0">
                <a:solidFill>
                  <a:srgbClr val="000099"/>
                </a:solidFill>
                <a:latin typeface="Arial Unicode MS" panose="020B0604020202020204" pitchFamily="34" charset="-128"/>
              </a:rPr>
              <a:t>t Usability Done Regularly?</a:t>
            </a:r>
          </a:p>
        </p:txBody>
      </p:sp>
      <p:sp>
        <p:nvSpPr>
          <p:cNvPr id="11267" name="Text Box 3"/>
          <p:cNvSpPr txBox="1">
            <a:spLocks noChangeArrowheads="1"/>
          </p:cNvSpPr>
          <p:nvPr/>
        </p:nvSpPr>
        <p:spPr bwMode="auto">
          <a:xfrm>
            <a:off x="413004" y="1725168"/>
            <a:ext cx="800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lIns="90000" tIns="94896" rIns="90000" bIns="45000"/>
          <a:lstStyle>
            <a:lvl1pPr marL="342900" indent="-34131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1pPr>
            <a:lvl2pPr indent="-284163">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ea typeface="MS PGothic" panose="020B0600070205080204" pitchFamily="34" charset="-128"/>
              </a:defRPr>
            </a:lvl9pPr>
          </a:lstStyle>
          <a:p>
            <a:pPr>
              <a:lnSpc>
                <a:spcPct val="89000"/>
              </a:lnSpc>
              <a:spcBef>
                <a:spcPts val="725"/>
              </a:spcBef>
              <a:buClr>
                <a:srgbClr val="FFFFFF"/>
              </a:buClr>
              <a:buSzPct val="105000"/>
              <a:buBlip>
                <a:blip r:embed="rId3"/>
              </a:buBlip>
            </a:pPr>
            <a:r>
              <a:rPr lang="en-US" sz="3600" dirty="0">
                <a:solidFill>
                  <a:srgbClr val="000099"/>
                </a:solidFill>
                <a:latin typeface="Arial Unicode MS" panose="020B0604020202020204" pitchFamily="34" charset="-128"/>
              </a:rPr>
              <a:t>Top Management</a:t>
            </a:r>
          </a:p>
          <a:p>
            <a:pPr>
              <a:lnSpc>
                <a:spcPct val="89000"/>
              </a:lnSpc>
              <a:spcBef>
                <a:spcPts val="725"/>
              </a:spcBef>
              <a:buClr>
                <a:srgbClr val="FFFFFF"/>
              </a:buClr>
              <a:buSzPct val="105000"/>
              <a:buBlip>
                <a:blip r:embed="rId3"/>
              </a:buBlip>
            </a:pPr>
            <a:r>
              <a:rPr lang="en-US" sz="3600" dirty="0">
                <a:solidFill>
                  <a:srgbClr val="000099"/>
                </a:solidFill>
                <a:latin typeface="Arial Unicode MS" panose="020B0604020202020204" pitchFamily="34" charset="-128"/>
              </a:rPr>
              <a:t>Developers:</a:t>
            </a:r>
          </a:p>
          <a:p>
            <a:pPr lvl="1">
              <a:lnSpc>
                <a:spcPct val="89000"/>
              </a:lnSpc>
              <a:spcBef>
                <a:spcPts val="638"/>
              </a:spcBef>
              <a:buClr>
                <a:srgbClr val="CCECFF"/>
              </a:buClr>
              <a:buSzPct val="112000"/>
              <a:buBlip>
                <a:blip r:embed="rId4"/>
              </a:buBlip>
            </a:pPr>
            <a:r>
              <a:rPr lang="en-US" sz="3100" dirty="0">
                <a:solidFill>
                  <a:srgbClr val="000099"/>
                </a:solidFill>
                <a:latin typeface="Arial Unicode MS" panose="020B0604020202020204" pitchFamily="34" charset="-128"/>
              </a:rPr>
              <a:t>it takes too long </a:t>
            </a:r>
          </a:p>
          <a:p>
            <a:pPr lvl="1">
              <a:lnSpc>
                <a:spcPct val="89000"/>
              </a:lnSpc>
              <a:spcBef>
                <a:spcPts val="638"/>
              </a:spcBef>
              <a:buClr>
                <a:srgbClr val="CCECFF"/>
              </a:buClr>
              <a:buSzPct val="112000"/>
              <a:buBlip>
                <a:blip r:embed="rId4"/>
              </a:buBlip>
            </a:pPr>
            <a:r>
              <a:rPr lang="en-US" sz="3100" dirty="0">
                <a:solidFill>
                  <a:srgbClr val="000099"/>
                </a:solidFill>
                <a:latin typeface="Arial Unicode MS" panose="020B0604020202020204" pitchFamily="34" charset="-128"/>
              </a:rPr>
              <a:t>is too expensive</a:t>
            </a:r>
          </a:p>
          <a:p>
            <a:pPr lvl="1">
              <a:lnSpc>
                <a:spcPct val="89000"/>
              </a:lnSpc>
              <a:spcBef>
                <a:spcPts val="638"/>
              </a:spcBef>
              <a:buClr>
                <a:srgbClr val="CCECFF"/>
              </a:buClr>
              <a:buSzPct val="112000"/>
              <a:buBlip>
                <a:blip r:embed="rId4"/>
              </a:buBlip>
            </a:pPr>
            <a:r>
              <a:rPr lang="en-US" sz="3100" dirty="0">
                <a:solidFill>
                  <a:srgbClr val="000099"/>
                </a:solidFill>
                <a:latin typeface="Arial Unicode MS" panose="020B0604020202020204" pitchFamily="34" charset="-128"/>
              </a:rPr>
              <a:t>is not critical to development</a:t>
            </a:r>
          </a:p>
          <a:p>
            <a:pPr lvl="1">
              <a:lnSpc>
                <a:spcPct val="89000"/>
              </a:lnSpc>
              <a:spcBef>
                <a:spcPts val="638"/>
              </a:spcBef>
              <a:buClr>
                <a:srgbClr val="CCECFF"/>
              </a:buClr>
              <a:buSzPct val="112000"/>
              <a:buBlip>
                <a:blip r:embed="rId4"/>
              </a:buBlip>
            </a:pPr>
            <a:r>
              <a:rPr lang="en-US" sz="3100" dirty="0">
                <a:solidFill>
                  <a:srgbClr val="000099"/>
                </a:solidFill>
                <a:latin typeface="Arial Unicode MS" panose="020B0604020202020204" pitchFamily="34" charset="-128"/>
              </a:rPr>
              <a:t>may not know </a:t>
            </a:r>
            <a:r>
              <a:rPr lang="en-US" sz="3100" i="1" dirty="0">
                <a:solidFill>
                  <a:srgbClr val="000099"/>
                </a:solidFill>
                <a:latin typeface="Arial Unicode MS" panose="020B0604020202020204" pitchFamily="34" charset="-128"/>
              </a:rPr>
              <a:t>how</a:t>
            </a:r>
            <a:r>
              <a:rPr lang="en-US" sz="3100" dirty="0">
                <a:solidFill>
                  <a:srgbClr val="000099"/>
                </a:solidFill>
                <a:latin typeface="Arial Unicode MS" panose="020B0604020202020204" pitchFamily="34" charset="-128"/>
              </a:rPr>
              <a:t> to do it</a:t>
            </a:r>
          </a:p>
          <a:p>
            <a:pPr>
              <a:lnSpc>
                <a:spcPct val="89000"/>
              </a:lnSpc>
              <a:spcBef>
                <a:spcPts val="638"/>
              </a:spcBef>
              <a:buClr>
                <a:srgbClr val="CCECFF"/>
              </a:buClr>
              <a:buSzPct val="112000"/>
              <a:buBlip>
                <a:blip r:embed="rId4"/>
              </a:buBlip>
            </a:pPr>
            <a:r>
              <a:rPr lang="en-US" sz="3100" dirty="0">
                <a:solidFill>
                  <a:srgbClr val="000099"/>
                </a:solidFill>
                <a:latin typeface="Arial Unicode MS" panose="020B0604020202020204" pitchFamily="34" charset="-128"/>
              </a:rPr>
              <a:t>…</a:t>
            </a:r>
          </a:p>
        </p:txBody>
      </p:sp>
      <p:pic>
        <p:nvPicPr>
          <p:cNvPr id="2" name="Picture 1"/>
          <p:cNvPicPr>
            <a:picLocks noChangeAspect="1"/>
          </p:cNvPicPr>
          <p:nvPr/>
        </p:nvPicPr>
        <p:blipFill>
          <a:blip r:embed="rId5"/>
          <a:stretch>
            <a:fillRect/>
          </a:stretch>
        </p:blipFill>
        <p:spPr>
          <a:xfrm>
            <a:off x="7097077" y="2045970"/>
            <a:ext cx="4716971" cy="2769870"/>
          </a:xfrm>
          <a:prstGeom prst="rect">
            <a:avLst/>
          </a:prstGeom>
        </p:spPr>
      </p:pic>
    </p:spTree>
    <p:extLst>
      <p:ext uri="{BB962C8B-B14F-4D97-AF65-F5344CB8AC3E}">
        <p14:creationId xmlns:p14="http://schemas.microsoft.com/office/powerpoint/2010/main" val="190831523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vs. user </a:t>
            </a:r>
          </a:p>
        </p:txBody>
      </p:sp>
      <p:pic>
        <p:nvPicPr>
          <p:cNvPr id="4" name="Picture 2"/>
          <p:cNvPicPr>
            <a:picLocks noChangeAspect="1" noChangeArrowheads="1"/>
          </p:cNvPicPr>
          <p:nvPr/>
        </p:nvPicPr>
        <p:blipFill>
          <a:blip r:embed="rId2"/>
          <a:srcRect/>
          <a:stretch>
            <a:fillRect/>
          </a:stretch>
        </p:blipFill>
        <p:spPr bwMode="auto">
          <a:xfrm>
            <a:off x="5361992" y="1474238"/>
            <a:ext cx="3033863" cy="2391446"/>
          </a:xfrm>
          <a:prstGeom prst="rect">
            <a:avLst/>
          </a:prstGeom>
          <a:noFill/>
          <a:ln w="9525">
            <a:noFill/>
            <a:miter lim="800000"/>
            <a:headEnd/>
            <a:tailEnd/>
          </a:ln>
        </p:spPr>
      </p:pic>
      <p:sp>
        <p:nvSpPr>
          <p:cNvPr id="5" name="Rectangle 4"/>
          <p:cNvSpPr/>
          <p:nvPr/>
        </p:nvSpPr>
        <p:spPr>
          <a:xfrm>
            <a:off x="-1" y="1671839"/>
            <a:ext cx="5505062" cy="4524315"/>
          </a:xfrm>
          <a:prstGeom prst="rect">
            <a:avLst/>
          </a:prstGeom>
        </p:spPr>
        <p:txBody>
          <a:bodyPr wrap="square">
            <a:spAutoFit/>
          </a:bodyPr>
          <a:lstStyle/>
          <a:p>
            <a:pPr marL="365760" indent="-283464">
              <a:buFont typeface="Wingdings 2"/>
              <a:buChar char=""/>
              <a:defRPr/>
            </a:pPr>
            <a:r>
              <a:rPr lang="en-US" sz="3600" dirty="0"/>
              <a:t>Relying solely on interior thinking is a risky approach to design</a:t>
            </a:r>
          </a:p>
          <a:p>
            <a:pPr marL="365760" indent="-283464">
              <a:buFont typeface="Wingdings 2"/>
              <a:buChar char=""/>
              <a:defRPr/>
            </a:pPr>
            <a:endParaRPr lang="en-US" sz="3600" dirty="0"/>
          </a:p>
          <a:p>
            <a:pPr marL="365760" indent="-283464">
              <a:buFont typeface="Wingdings 2"/>
              <a:buChar char=""/>
              <a:defRPr/>
            </a:pPr>
            <a:r>
              <a:rPr lang="en-US" sz="3600" dirty="0"/>
              <a:t>It risks making incorrect assumptions about the people who will use a system</a:t>
            </a:r>
          </a:p>
        </p:txBody>
      </p:sp>
      <p:pic>
        <p:nvPicPr>
          <p:cNvPr id="3" name="Picture 2"/>
          <p:cNvPicPr>
            <a:picLocks noChangeAspect="1"/>
          </p:cNvPicPr>
          <p:nvPr/>
        </p:nvPicPr>
        <p:blipFill>
          <a:blip r:embed="rId3"/>
          <a:stretch>
            <a:fillRect/>
          </a:stretch>
        </p:blipFill>
        <p:spPr>
          <a:xfrm>
            <a:off x="5877791" y="4028000"/>
            <a:ext cx="3359727" cy="2528664"/>
          </a:xfrm>
          <a:prstGeom prst="rect">
            <a:avLst/>
          </a:prstGeom>
        </p:spPr>
      </p:pic>
      <p:pic>
        <p:nvPicPr>
          <p:cNvPr id="6" name="Picture 5"/>
          <p:cNvPicPr>
            <a:picLocks noChangeAspect="1"/>
          </p:cNvPicPr>
          <p:nvPr/>
        </p:nvPicPr>
        <p:blipFill>
          <a:blip r:embed="rId4"/>
          <a:stretch>
            <a:fillRect/>
          </a:stretch>
        </p:blipFill>
        <p:spPr>
          <a:xfrm>
            <a:off x="8905441" y="1587791"/>
            <a:ext cx="2880639" cy="2164339"/>
          </a:xfrm>
          <a:prstGeom prst="rect">
            <a:avLst/>
          </a:prstGeom>
        </p:spPr>
      </p:pic>
      <p:pic>
        <p:nvPicPr>
          <p:cNvPr id="7" name="Picture 6"/>
          <p:cNvPicPr>
            <a:picLocks noChangeAspect="1"/>
          </p:cNvPicPr>
          <p:nvPr/>
        </p:nvPicPr>
        <p:blipFill>
          <a:blip r:embed="rId5"/>
          <a:stretch>
            <a:fillRect/>
          </a:stretch>
        </p:blipFill>
        <p:spPr>
          <a:xfrm>
            <a:off x="5788438" y="3982833"/>
            <a:ext cx="4557323" cy="2704448"/>
          </a:xfrm>
          <a:prstGeom prst="rect">
            <a:avLst/>
          </a:prstGeom>
        </p:spPr>
      </p:pic>
    </p:spTree>
    <p:extLst>
      <p:ext uri="{BB962C8B-B14F-4D97-AF65-F5344CB8AC3E}">
        <p14:creationId xmlns:p14="http://schemas.microsoft.com/office/powerpoint/2010/main" val="258507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85893"/>
            <a:ext cx="4167188" cy="3230802"/>
          </a:xfrm>
          <a:prstGeom prst="rect">
            <a:avLst/>
          </a:prstGeom>
        </p:spPr>
      </p:pic>
      <p:pic>
        <p:nvPicPr>
          <p:cNvPr id="5" name="Picture 4"/>
          <p:cNvPicPr>
            <a:picLocks noChangeAspect="1"/>
          </p:cNvPicPr>
          <p:nvPr/>
        </p:nvPicPr>
        <p:blipFill>
          <a:blip r:embed="rId3"/>
          <a:stretch>
            <a:fillRect/>
          </a:stretch>
        </p:blipFill>
        <p:spPr>
          <a:xfrm>
            <a:off x="5005388" y="2385893"/>
            <a:ext cx="2720520" cy="3589156"/>
          </a:xfrm>
          <a:prstGeom prst="rect">
            <a:avLst/>
          </a:prstGeom>
        </p:spPr>
      </p:pic>
      <p:pic>
        <p:nvPicPr>
          <p:cNvPr id="6" name="Picture 5"/>
          <p:cNvPicPr>
            <a:picLocks noChangeAspect="1"/>
          </p:cNvPicPr>
          <p:nvPr/>
        </p:nvPicPr>
        <p:blipFill>
          <a:blip r:embed="rId4"/>
          <a:stretch>
            <a:fillRect/>
          </a:stretch>
        </p:blipFill>
        <p:spPr>
          <a:xfrm>
            <a:off x="7852001" y="2644735"/>
            <a:ext cx="4186510" cy="2713118"/>
          </a:xfrm>
          <a:prstGeom prst="rect">
            <a:avLst/>
          </a:prstGeom>
        </p:spPr>
      </p:pic>
    </p:spTree>
    <p:extLst>
      <p:ext uri="{BB962C8B-B14F-4D97-AF65-F5344CB8AC3E}">
        <p14:creationId xmlns:p14="http://schemas.microsoft.com/office/powerpoint/2010/main" val="24616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59429"/>
            <a:ext cx="4167188" cy="4467497"/>
          </a:xfrm>
          <a:prstGeom prst="rect">
            <a:avLst/>
          </a:prstGeom>
        </p:spPr>
      </p:pic>
      <p:pic>
        <p:nvPicPr>
          <p:cNvPr id="5" name="Picture 4"/>
          <p:cNvPicPr>
            <a:picLocks noChangeAspect="1"/>
          </p:cNvPicPr>
          <p:nvPr/>
        </p:nvPicPr>
        <p:blipFill>
          <a:blip r:embed="rId3"/>
          <a:stretch>
            <a:fillRect/>
          </a:stretch>
        </p:blipFill>
        <p:spPr>
          <a:xfrm>
            <a:off x="5005388" y="2447108"/>
            <a:ext cx="5743218" cy="3652565"/>
          </a:xfrm>
          <a:prstGeom prst="rect">
            <a:avLst/>
          </a:prstGeom>
        </p:spPr>
      </p:pic>
    </p:spTree>
    <p:extLst>
      <p:ext uri="{BB962C8B-B14F-4D97-AF65-F5344CB8AC3E}">
        <p14:creationId xmlns:p14="http://schemas.microsoft.com/office/powerpoint/2010/main" val="150149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520" y="2586446"/>
            <a:ext cx="10749367" cy="1208868"/>
          </a:xfrm>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816628"/>
            <a:ext cx="4167188" cy="3610298"/>
          </a:xfrm>
          <a:prstGeom prst="rect">
            <a:avLst/>
          </a:prstGeom>
        </p:spPr>
      </p:pic>
      <p:pic>
        <p:nvPicPr>
          <p:cNvPr id="5" name="Picture 4"/>
          <p:cNvPicPr>
            <a:picLocks noChangeAspect="1"/>
          </p:cNvPicPr>
          <p:nvPr/>
        </p:nvPicPr>
        <p:blipFill>
          <a:blip r:embed="rId3"/>
          <a:stretch>
            <a:fillRect/>
          </a:stretch>
        </p:blipFill>
        <p:spPr>
          <a:xfrm>
            <a:off x="6338047" y="3581476"/>
            <a:ext cx="4210890" cy="2652636"/>
          </a:xfrm>
          <a:prstGeom prst="rect">
            <a:avLst/>
          </a:prstGeom>
        </p:spPr>
      </p:pic>
    </p:spTree>
    <p:extLst>
      <p:ext uri="{BB962C8B-B14F-4D97-AF65-F5344CB8AC3E}">
        <p14:creationId xmlns:p14="http://schemas.microsoft.com/office/powerpoint/2010/main" val="177007275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BC4796A-9872-4AA6-868A-E1A52DAE5C9B}" vid="{226865FD-68E7-4897-9C2B-9A00B6BC8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4849AD-65CA-4CDD-87B0-7F56EA6DF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995</Words>
  <Application>Microsoft Office PowerPoint</Application>
  <PresentationFormat>Widescreen</PresentationFormat>
  <Paragraphs>140</Paragraphs>
  <Slides>30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Unicode MS</vt:lpstr>
      <vt:lpstr>Calibri</vt:lpstr>
      <vt:lpstr>Segoe UI</vt:lpstr>
      <vt:lpstr>Segoe UI Light</vt:lpstr>
      <vt:lpstr>Tahoma</vt:lpstr>
      <vt:lpstr>Times New Roman</vt:lpstr>
      <vt:lpstr>Wingdings</vt:lpstr>
      <vt:lpstr>Wingdings 2</vt:lpstr>
      <vt:lpstr>WelcomeDoc</vt:lpstr>
      <vt:lpstr>Usability and User Experience</vt:lpstr>
      <vt:lpstr>Why is                 important?</vt:lpstr>
      <vt:lpstr>PowerPoint Presentation</vt:lpstr>
      <vt:lpstr>Poor Usability Result</vt:lpstr>
      <vt:lpstr>Why Isn’t Usability Done Regularly?</vt:lpstr>
      <vt:lpstr>Developer vs. user </vt:lpstr>
      <vt:lpstr>PowerPoint Presentation</vt:lpstr>
      <vt:lpstr>PowerPoint Presentation</vt:lpstr>
      <vt:lpstr>PowerPoint Presentation</vt:lpstr>
      <vt:lpstr>PowerPoint Presentation</vt:lpstr>
      <vt:lpstr>Types of Usability Problem</vt:lpstr>
      <vt:lpstr>PowerPoint Presentation</vt:lpstr>
      <vt:lpstr>PowerPoint Presentation</vt:lpstr>
      <vt:lpstr>PowerPoint Presentation</vt:lpstr>
      <vt:lpstr>Benefits of Usability to the User</vt:lpstr>
      <vt:lpstr>PowerPoint Presentation</vt:lpstr>
      <vt:lpstr>Return of investment</vt:lpstr>
      <vt:lpstr>Benefits of Usability to an Organization</vt:lpstr>
      <vt:lpstr>EXAMPLES</vt:lpstr>
      <vt:lpstr>Stop wasting your marketing budget on bad usability </vt:lpstr>
      <vt:lpstr>PowerPoint Presentation</vt:lpstr>
      <vt:lpstr>PowerPoint Presentation</vt:lpstr>
      <vt:lpstr>PowerPoint Presentation</vt:lpstr>
      <vt:lpstr>2000 Palm Beach election debacle</vt:lpstr>
      <vt:lpstr>Mode switch in the wrong position</vt:lpstr>
      <vt:lpstr>Therac-25    killed a number of patients due to unclear error messages</vt:lpstr>
      <vt:lpstr>https://www.youtube.com/watch?v=Ht12f8EJOys</vt:lpstr>
      <vt:lpstr>Quiz</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2013-10-29T15:38:25Z</dcterms:created>
  <dcterms:modified xsi:type="dcterms:W3CDTF">2023-01-14T11:03:40Z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